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88" r:id="rId3"/>
    <p:sldMasterId id="2147483732" r:id="rId4"/>
    <p:sldMasterId id="2147483746" r:id="rId5"/>
    <p:sldMasterId id="2147483783" r:id="rId6"/>
  </p:sldMasterIdLst>
  <p:notesMasterIdLst>
    <p:notesMasterId r:id="rId30"/>
  </p:notesMasterIdLst>
  <p:sldIdLst>
    <p:sldId id="3879" r:id="rId7"/>
    <p:sldId id="2076137910" r:id="rId8"/>
    <p:sldId id="2076137111" r:id="rId9"/>
    <p:sldId id="2076137112" r:id="rId10"/>
    <p:sldId id="4207" r:id="rId11"/>
    <p:sldId id="10098" r:id="rId12"/>
    <p:sldId id="8606" r:id="rId13"/>
    <p:sldId id="8506" r:id="rId14"/>
    <p:sldId id="10056" r:id="rId15"/>
    <p:sldId id="10041" r:id="rId16"/>
    <p:sldId id="2076137908" r:id="rId17"/>
    <p:sldId id="10843" r:id="rId18"/>
    <p:sldId id="8607" r:id="rId19"/>
    <p:sldId id="2076137110" r:id="rId20"/>
    <p:sldId id="2076137907" r:id="rId21"/>
    <p:sldId id="2076136047" r:id="rId22"/>
    <p:sldId id="8575" r:id="rId23"/>
    <p:sldId id="8587" r:id="rId24"/>
    <p:sldId id="8571" r:id="rId25"/>
    <p:sldId id="2076137329" r:id="rId26"/>
    <p:sldId id="2076137909" r:id="rId27"/>
    <p:sldId id="10091" r:id="rId28"/>
    <p:sldId id="2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9F0987-6BB2-B14B-A4F4-5443B9200555}" v="3" dt="2021-02-23T16:38:37.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2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C27F9-8B5C-8C4A-81DF-1E49D33B72C8}"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16E6E-2A40-C043-B62D-2A4DF5FA6947}" type="slidenum">
              <a:rPr lang="en-US" smtClean="0"/>
              <a:t>‹#›</a:t>
            </a:fld>
            <a:endParaRPr lang="en-US"/>
          </a:p>
        </p:txBody>
      </p:sp>
    </p:spTree>
    <p:extLst>
      <p:ext uri="{BB962C8B-B14F-4D97-AF65-F5344CB8AC3E}">
        <p14:creationId xmlns:p14="http://schemas.microsoft.com/office/powerpoint/2010/main" val="288736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37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partner – modify as appropriate to include the solutions that you utilize.</a:t>
            </a:r>
          </a:p>
          <a:p>
            <a:endParaRPr lang="en-US" dirty="0"/>
          </a:p>
          <a:p>
            <a:r>
              <a:rPr lang="en-US" dirty="0"/>
              <a:t>Please explore our ISV partner environment - https://docs.microsoft.com/en-us/azure/virtual-desktop/partners</a:t>
            </a:r>
          </a:p>
          <a:p>
            <a:endParaRPr lang="en-US" dirty="0"/>
          </a:p>
          <a:p>
            <a:r>
              <a:rPr lang="en-US" dirty="0"/>
              <a:t>Presenter needs to talk about which ISV partner solution to use to solve different pain points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406671"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2/23/21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11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1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82558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Segoe UI" panose="020B0502040204020203" pitchFamily="34" charset="0"/>
                <a:ea typeface="Calibri" panose="020F0502020204030204" pitchFamily="34" charset="0"/>
              </a:rPr>
              <a:t>You can rely on multi-layered hybrid security in Azure – be it customized hardware or security controls integrated into hardware and firmware components.  Protect your cloud workloads with context from &gt;8T threat signals processed per day.  Secure your entire org with cloud-native SIEM accessed from anywhere.</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Identity and Access Management tools </a:t>
            </a:r>
            <a:r>
              <a:rPr lang="en-US" sz="1200" b="0" i="0" u="none" strike="noStrike" kern="1200">
                <a:solidFill>
                  <a:schemeClr val="tx1"/>
                </a:solidFill>
                <a:effectLst/>
                <a:latin typeface="Segoe UI Light" pitchFamily="34" charset="0"/>
                <a:ea typeface="+mn-ea"/>
                <a:cs typeface="+mn-cs"/>
              </a:rPr>
              <a:t>enable you to take an identity-based approach to security, and establish truly conditional access policies</a:t>
            </a:r>
            <a:r>
              <a:rPr lang="en-US" sz="1200" b="0" i="0" kern="1200">
                <a:solidFill>
                  <a:schemeClr val="tx1"/>
                </a:solidFill>
                <a:effectLst/>
                <a:latin typeface="Segoe UI Light" pitchFamily="34" charset="0"/>
                <a:ea typeface="+mn-ea"/>
                <a:cs typeface="+mn-cs"/>
              </a:rPr>
              <a:t>​</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App and Data Security </a:t>
            </a:r>
            <a:r>
              <a:rPr lang="en-US" sz="1200" b="0" i="0" u="none" strike="noStrike" kern="1200">
                <a:solidFill>
                  <a:schemeClr val="tx1"/>
                </a:solidFill>
                <a:effectLst/>
                <a:latin typeface="Segoe UI Light" pitchFamily="34" charset="0"/>
                <a:ea typeface="+mn-ea"/>
                <a:cs typeface="+mn-cs"/>
              </a:rPr>
              <a:t>help you protect your apps and your data as it moves around—both inside and outside your organization</a:t>
            </a:r>
            <a:r>
              <a:rPr lang="en-US" sz="1200" b="0" i="0"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Network security</a:t>
            </a:r>
            <a:r>
              <a:rPr lang="en-US" sz="1200"/>
              <a:t>: E</a:t>
            </a:r>
            <a:r>
              <a:rPr lang="en-US" sz="1200" kern="1200">
                <a:solidFill>
                  <a:schemeClr val="tx1"/>
                </a:solidFill>
                <a:effectLst/>
                <a:latin typeface="Segoe UI Light" pitchFamily="34" charset="0"/>
                <a:ea typeface="+mn-ea"/>
                <a:cs typeface="+mn-cs"/>
              </a:rPr>
              <a:t>stablish secure connections to and within Azure using virtual networks, network security groups, VPN, and ExpressRoute. Protect and ensure availability of your apps, protect against network layer threats with services like Web Application Firewall, Azure Firewall and Azure DDoS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Light" pitchFamily="34" charset="0"/>
                <a:ea typeface="+mn-ea"/>
                <a:cs typeface="+mn-cs"/>
              </a:rPr>
              <a:t>Threat protection </a:t>
            </a:r>
            <a:r>
              <a:rPr lang="en-US" sz="1200" b="0" i="0" kern="1200">
                <a:solidFill>
                  <a:schemeClr val="tx1"/>
                </a:solidFill>
                <a:effectLst/>
                <a:latin typeface="Segoe UI Light" pitchFamily="34" charset="0"/>
                <a:ea typeface="+mn-ea"/>
                <a:cs typeface="+mn-cs"/>
              </a:rPr>
              <a:t>- </a:t>
            </a:r>
            <a:r>
              <a:rPr lang="en-US" sz="1800">
                <a:effectLst/>
                <a:latin typeface="Calibri" panose="020F0502020204030204" pitchFamily="34" charset="0"/>
                <a:ea typeface="Calibri" panose="020F0502020204030204" pitchFamily="34" charset="0"/>
                <a:cs typeface="Calibri" panose="020F0502020204030204" pitchFamily="34" charset="0"/>
              </a:rPr>
              <a:t>Secure your entire organization from threats with Azure Sentinel - a cloud native SIEM (Security Information and Events Management) - that scales to your needs and </a:t>
            </a:r>
            <a:r>
              <a:rPr lang="en-US" sz="1800">
                <a:effectLst/>
                <a:latin typeface="Calibri" panose="020F0502020204030204" pitchFamily="34" charset="0"/>
                <a:ea typeface="PMingLiU" panose="02020500000000000000" pitchFamily="18" charset="-120"/>
                <a:cs typeface="Calibri" panose="020F0502020204030204" pitchFamily="34" charset="0"/>
              </a:rPr>
              <a:t>can be accessed from anywhere.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Management</a:t>
            </a:r>
            <a:r>
              <a:rPr lang="en-US" sz="1200" kern="1200">
                <a:solidFill>
                  <a:schemeClr val="tx1"/>
                </a:solidFill>
                <a:effectLst/>
                <a:latin typeface="Segoe UI Light" pitchFamily="34" charset="0"/>
                <a:ea typeface="+mn-ea"/>
                <a:cs typeface="+mn-cs"/>
              </a:rPr>
              <a:t>: It is important to assess security state continuously, especially as cloud workloads change dynamically.  Azure Security Center will help you monitor security state of Azure resources and hybrid workloads. It will provide a dynamic security score card and recommendations to improve your security in a centralized console making security management easier across different resources. And you get advanced threat protection across many services like virtual machines, servers, apps, Azure SQL, Storage, containers on VMs – backed by Microsoft Intelligent Graph you are able to detect and respond to threats quickly across these services.  Plus, manage data across your enterprise with Azure Sentinel.</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cs typeface="Calibri"/>
              </a:rPr>
              <a:t>Finally, take advantage of extended security updates and integrate with our many partner solutions. </a:t>
            </a:r>
            <a:r>
              <a:rPr lang="en-US">
                <a:highlight>
                  <a:srgbClr val="FFFF00"/>
                </a:highlight>
              </a:rPr>
              <a:t>These are the solutions that you can use to get further enhanced protection for your Azure and hybrid workloads quickly.</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2/23/21 11:34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29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endParaRPr lang="en-US"/>
          </a:p>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584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1581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3955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4620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67808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a:solidFill>
                  <a:schemeClr val="tx1"/>
                </a:solidFill>
                <a:effectLst/>
                <a:latin typeface="+mn-lt"/>
                <a:ea typeface="+mn-ea"/>
                <a:cs typeface="+mn-cs"/>
              </a:rPr>
              <a:t>Virtualization helps companies address address specific business needs: </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a:solidFill>
                  <a:schemeClr val="tx1"/>
                </a:solidFill>
                <a:effectLst/>
                <a:latin typeface="+mn-lt"/>
                <a:ea typeface="+mn-ea"/>
                <a:cs typeface="+mn-cs"/>
              </a:rPr>
              <a:t>Empower IT to transform the workplace </a:t>
            </a:r>
          </a:p>
          <a:p>
            <a:pPr marL="285750" indent="-285750">
              <a:lnSpc>
                <a:spcPct val="107000"/>
              </a:lnSpc>
              <a:spcAft>
                <a:spcPts val="800"/>
              </a:spcAft>
              <a:buFont typeface="Arial" panose="020B0604020202020204" pitchFamily="34" charset="0"/>
              <a:buChar char="•"/>
            </a:pPr>
            <a:endParaRPr lang="en-US"/>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1226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marL="171450" indent="-171450">
              <a:buFont typeface="Arial" panose="020B0604020202020204" pitchFamily="34" charset="0"/>
              <a:buChar char="•"/>
            </a:pPr>
            <a:r>
              <a:rPr lang="en-US"/>
              <a:t>Many Microsoft customers are already eligible for WVD today…</a:t>
            </a:r>
          </a:p>
          <a:p>
            <a:pPr marL="171450" indent="-171450">
              <a:buFont typeface="Arial" panose="020B0604020202020204" pitchFamily="34" charset="0"/>
              <a:buChar char="•"/>
            </a:pPr>
            <a:r>
              <a:rPr lang="en-US"/>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147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a:t>Windows 10 and Office 365—kept up to date, with cloud-connected management powered by </a:t>
            </a:r>
            <a:r>
              <a:rPr lang="en-US" err="1"/>
              <a:t>ConfigMgr</a:t>
            </a:r>
            <a:r>
              <a:rPr lang="en-US"/>
              <a:t> and Intune—provides the </a:t>
            </a:r>
            <a:r>
              <a:rPr lang="en-US" b="1"/>
              <a:t>most productive </a:t>
            </a:r>
            <a:r>
              <a:rPr lang="en-US"/>
              <a:t>and </a:t>
            </a:r>
            <a:r>
              <a:rPr lang="en-US" b="1"/>
              <a:t>most secure </a:t>
            </a:r>
            <a:r>
              <a:rPr lang="en-US"/>
              <a:t>computing experience for users while </a:t>
            </a:r>
            <a:r>
              <a:rPr lang="en-US" b="1"/>
              <a:t>lowering total cost of ownership</a:t>
            </a:r>
            <a:r>
              <a:rPr lang="en-US" b="0"/>
              <a:t> and</a:t>
            </a:r>
            <a:r>
              <a:rPr lang="en-US"/>
              <a:t> reducing complexity for IT teams</a:t>
            </a:r>
          </a:p>
          <a:p>
            <a:endParaRPr lang="en-US"/>
          </a:p>
          <a:p>
            <a:r>
              <a:rPr lang="en-US"/>
              <a:t>Designed for all customer types, across all segments, Microsoft 365 is the best way for customers to license the products and services necessary to deliver this experience.</a:t>
            </a:r>
          </a:p>
          <a:p>
            <a:endParaRPr lang="en-US"/>
          </a:p>
          <a:p>
            <a:r>
              <a:rPr lang="en-US"/>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2025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Scaling tool – add some notes on there – for a high number of users – less not 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~80% of customers use Win 10 multi-session pooled desktop which provides the lowest cost in most customer scenarios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automation - automate your Azure management tasks and to orchestrate actions across external systems from right within Azure. Requires monitoring and governance. </a:t>
            </a:r>
            <a:r>
              <a:rPr lang="en-US" dirty="0"/>
              <a:t>. Based on predictable daily usage patterns, use Azure Automation to optimize multi-session and single-session pooled desktops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rPr>
              <a:t>personal -&gt; </a:t>
            </a:r>
            <a:r>
              <a:rPr lang="en-US" sz="1800" dirty="0" err="1">
                <a:latin typeface="Segoe UI" panose="020B0502040204020203" pitchFamily="34" charset="0"/>
              </a:rPr>
              <a:t>evey</a:t>
            </a:r>
            <a:r>
              <a:rPr lang="en-US" sz="1800" dirty="0">
                <a:latin typeface="Segoe UI" panose="020B0502040204020203" pitchFamily="34" charset="0"/>
              </a:rPr>
              <a:t> user has his machine / pooled -&gt; a user will always </a:t>
            </a:r>
            <a:r>
              <a:rPr lang="en-US" sz="1800" dirty="0" err="1">
                <a:latin typeface="Segoe UI" panose="020B0502040204020203" pitchFamily="34" charset="0"/>
              </a:rPr>
              <a:t>hava</a:t>
            </a:r>
            <a:r>
              <a:rPr lang="en-US" sz="1800" dirty="0">
                <a:latin typeface="Segoe UI" panose="020B0502040204020203" pitchFamily="34" charset="0"/>
              </a:rPr>
              <a:t> a different one...</a:t>
            </a:r>
          </a:p>
          <a:p>
            <a:endParaRPr lang="en-US" dirty="0"/>
          </a:p>
        </p:txBody>
      </p:sp>
      <p:sp>
        <p:nvSpPr>
          <p:cNvPr id="4" name="Slide Number Placeholder 3"/>
          <p:cNvSpPr>
            <a:spLocks noGrp="1"/>
          </p:cNvSpPr>
          <p:nvPr>
            <p:ph type="sldNum" sz="quarter" idx="5"/>
          </p:nvPr>
        </p:nvSpPr>
        <p:spPr/>
        <p:txBody>
          <a:bodyPr/>
          <a:lstStyle/>
          <a:p>
            <a:fld id="{9AA9CA99-34A7-4595-BE4C-391698B153EE}" type="slidenum">
              <a:rPr lang="en-US" smtClean="0"/>
              <a:t>6</a:t>
            </a:fld>
            <a:endParaRPr lang="en-US"/>
          </a:p>
        </p:txBody>
      </p:sp>
    </p:spTree>
    <p:extLst>
      <p:ext uri="{BB962C8B-B14F-4D97-AF65-F5344CB8AC3E}">
        <p14:creationId xmlns:p14="http://schemas.microsoft.com/office/powerpoint/2010/main" val="290889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636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2000"/>
              </a:spcBef>
            </a:pPr>
            <a:r>
              <a:rPr lang="en-US" sz="1400">
                <a:latin typeface="Segoe UI" panose="020B0502040204020203" pitchFamily="34" charset="0"/>
                <a:cs typeface="Segoe UI" panose="020B0502040204020203" pitchFamily="34" charset="0"/>
              </a:rPr>
              <a:t>Provides virtualization infrastructure as a managed service</a:t>
            </a:r>
          </a:p>
          <a:p>
            <a:pPr>
              <a:spcBef>
                <a:spcPts val="2000"/>
              </a:spcBef>
            </a:pPr>
            <a:r>
              <a:rPr lang="en-US" sz="1400">
                <a:latin typeface="Segoe UI" panose="020B0502040204020203" pitchFamily="34" charset="0"/>
                <a:cs typeface="Segoe UI" panose="020B0502040204020203" pitchFamily="34" charset="0"/>
              </a:rPr>
              <a:t>Deploy and manage VMs in Azure subscription </a:t>
            </a:r>
          </a:p>
          <a:p>
            <a:pPr>
              <a:spcBef>
                <a:spcPts val="2000"/>
              </a:spcBef>
            </a:pPr>
            <a:r>
              <a:rPr lang="en-US" sz="1400">
                <a:latin typeface="Segoe UI" panose="020B0502040204020203" pitchFamily="34" charset="0"/>
                <a:cs typeface="Segoe UI" panose="020B0502040204020203" pitchFamily="34" charset="0"/>
              </a:rPr>
              <a:t>* SCCM – 1906 and up</a:t>
            </a:r>
          </a:p>
          <a:p>
            <a:pPr>
              <a:spcBef>
                <a:spcPts val="2000"/>
              </a:spcBef>
            </a:pPr>
            <a:r>
              <a:rPr lang="en-US" sz="1400">
                <a:latin typeface="Segoe UI" panose="020B0502040204020203" pitchFamily="34" charset="0"/>
                <a:cs typeface="Segoe UI" panose="020B0502040204020203" pitchFamily="34" charset="0"/>
              </a:rPr>
              <a:t>* Microsoft Intune integration w/multi-session – coming soon</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9599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prem storage vs. the cloud. </a:t>
            </a:r>
          </a:p>
          <a:p>
            <a:endParaRPr lang="en-US"/>
          </a:p>
          <a:p>
            <a:r>
              <a:rPr lang="en-US"/>
              <a:t>Classic VDI VM</a:t>
            </a:r>
          </a:p>
          <a:p>
            <a:pPr marL="285750" indent="-285750">
              <a:buFont typeface="Arial" panose="020B0604020202020204" pitchFamily="34" charset="0"/>
              <a:buChar char="•"/>
            </a:pPr>
            <a:r>
              <a:rPr lang="en-US"/>
              <a:t>Typical file share. VM / Data disk (this is where you have storage) </a:t>
            </a:r>
          </a:p>
          <a:p>
            <a:pPr marL="285750" indent="-285750">
              <a:buFont typeface="Arial" panose="020B0604020202020204" pitchFamily="34" charset="0"/>
              <a:buChar char="•"/>
            </a:pPr>
            <a:r>
              <a:rPr lang="en-US"/>
              <a:t>When move into the cloud, want to ensure you have same resiliency and redundancy that you would with a standard file share.</a:t>
            </a:r>
          </a:p>
          <a:p>
            <a:endParaRPr lang="en-US"/>
          </a:p>
          <a:p>
            <a:r>
              <a:rPr lang="en-US"/>
              <a:t>VM with </a:t>
            </a:r>
            <a:r>
              <a:rPr lang="en-US" err="1"/>
              <a:t>FSLogix</a:t>
            </a:r>
            <a:r>
              <a:rPr lang="en-US"/>
              <a:t> profile</a:t>
            </a:r>
          </a:p>
          <a:p>
            <a:pPr marL="285750" indent="-285750">
              <a:buFont typeface="Arial" panose="020B0604020202020204" pitchFamily="34" charset="0"/>
              <a:buChar char="•"/>
            </a:pPr>
            <a:r>
              <a:rPr lang="en-US" err="1"/>
              <a:t>FSLogix</a:t>
            </a:r>
            <a:r>
              <a:rPr lang="en-US"/>
              <a:t> acts as file share</a:t>
            </a:r>
          </a:p>
          <a:p>
            <a:pPr marL="285750" indent="-285750">
              <a:buFont typeface="Arial" panose="020B0604020202020204" pitchFamily="34" charset="0"/>
              <a:buChar char="•"/>
            </a:pPr>
            <a:r>
              <a:rPr lang="en-US"/>
              <a:t>Can use data disks. With Azure these disks are resilient and will have same SLA’s that Azure provides for other resources </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VM with </a:t>
            </a:r>
            <a:r>
              <a:rPr lang="en-US" err="1"/>
              <a:t>FSLogix</a:t>
            </a:r>
            <a:r>
              <a:rPr lang="en-US"/>
              <a:t> profile and Azure Files (How to leverage </a:t>
            </a:r>
            <a:r>
              <a:rPr lang="en-US" err="1"/>
              <a:t>FSLogix</a:t>
            </a:r>
            <a:r>
              <a:rPr lang="en-US"/>
              <a:t>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Azure files – no longer need VM’s with disks in order to have file share. Instead, connect to Azure files (managed service by Azure) and have all profile data contained 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84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FSLogix</a:t>
            </a:r>
            <a:r>
              <a:rPr lang="en-US"/>
              <a:t> Profile container solution</a:t>
            </a:r>
          </a:p>
          <a:p>
            <a:pPr marL="292100" indent="-292100">
              <a:lnSpc>
                <a:spcPct val="100000"/>
              </a:lnSpc>
              <a:spcBef>
                <a:spcPts val="600"/>
              </a:spcBef>
              <a:buFont typeface="Arial" panose="020B0604020202020204" pitchFamily="34" charset="0"/>
              <a:buChar char="•"/>
            </a:pPr>
            <a:r>
              <a:rPr lang="en-US" sz="140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140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1400">
                <a:solidFill>
                  <a:schemeClr val="tx1"/>
                </a:solidFill>
              </a:rPr>
              <a:t>Mounted at Login using block transfer – faster login and no target storage requirement. More performant and more resilient </a:t>
            </a:r>
          </a:p>
          <a:p>
            <a:pPr marL="292100" indent="-292100">
              <a:lnSpc>
                <a:spcPct val="100000"/>
              </a:lnSpc>
              <a:spcBef>
                <a:spcPts val="600"/>
              </a:spcBef>
              <a:buFont typeface="Arial" panose="020B0604020202020204" pitchFamily="34" charset="0"/>
              <a:buChar char="•"/>
            </a:pPr>
            <a:r>
              <a:rPr lang="en-US" sz="140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140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140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140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1400">
                <a:solidFill>
                  <a:schemeClr val="tx1"/>
                </a:solidFill>
              </a:rPr>
              <a:t>Filter driver causes profile to appear local – broader application support</a:t>
            </a:r>
          </a:p>
          <a:p>
            <a:pPr marL="758444" lvl="1" indent="-292100">
              <a:lnSpc>
                <a:spcPct val="100000"/>
              </a:lnSpc>
              <a:spcBef>
                <a:spcPts val="600"/>
              </a:spcBef>
              <a:buFont typeface="Arial" panose="020B0604020202020204" pitchFamily="34" charset="0"/>
              <a:buChar char="•"/>
            </a:pPr>
            <a:r>
              <a:rPr lang="en-US" sz="1400">
                <a:solidFill>
                  <a:schemeClr val="tx1"/>
                </a:solidFill>
              </a:rPr>
              <a:t>System thinks internal, key for apps that want system/local drives to do work </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98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319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F8A9-3D9A-9246-A197-2640BF8FA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1ECE0C-1646-464E-807A-EE2E908048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B9FF13-2E03-BE42-9B74-E0C1F7E83B05}"/>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35A162C9-E106-9445-B7E1-8116B7D9B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A7955-7127-8342-B192-F5E112F98E6D}"/>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3355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9CF2-1FB1-AA49-8121-3D32577DCD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B51600-2260-1F4F-8A59-1CAFABFBBC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FA444-9504-7A42-A56E-B77D81E6B749}"/>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952D8F21-E042-924A-8FBE-2284C13B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F6863-5F55-B340-8E05-7DBE772FB0C5}"/>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1225011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23377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8748821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1107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66038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164360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5940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7" y="3033223"/>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6681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322553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067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142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E1E0BD-82E0-F245-B71D-4C55FC4AE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506DC1-FA3F-C148-9335-B1E0D9559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5B9A5-06E7-5245-A360-1F2B2E608D8B}"/>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2B251F6D-3952-F744-A355-6AD4B0695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61018-12F1-6A41-B387-D07330227134}"/>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33002037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59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735447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67287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334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825249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612768"/>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2" y="411482"/>
            <a:ext cx="11277599" cy="554061"/>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7"/>
            <a:ext cx="11277599" cy="276999"/>
          </a:xfrm>
        </p:spPr>
        <p:txBody>
          <a:bodyPr wrap="square">
            <a:spAutoFit/>
          </a:bodyPr>
          <a:lstStyle>
            <a:lvl1pPr marL="0" indent="0">
              <a:buNone/>
              <a:defRPr sz="1800" spc="-30" baseline="0">
                <a:solidFill>
                  <a:schemeClr val="tx1"/>
                </a:solidFill>
                <a:latin typeface="+mn-lt"/>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9264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92243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887823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749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983189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26097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2062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7584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513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52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087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14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52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03381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664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6997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7753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6377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1377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4403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311430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5356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32624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7471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764951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725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350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13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1503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257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4511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3289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2599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3648151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525926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720363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36840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62794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5473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826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89874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97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446136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210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4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259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94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85A1-DDB4-4345-BA3C-29384DC3A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938F62-04A8-4545-B42C-2A76DCF45E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709FD-C945-DF4E-997B-C9E4CAFCE804}"/>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B3B9E2DB-F1FF-FA48-A48A-67B451C52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12523-AF62-6947-9824-3A632F210AD2}"/>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331840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957397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097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947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4739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99050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30799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4257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27769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29839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2870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03F0-E32D-8141-BB72-6C1937153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770E-7A82-4445-A92B-55EC6319C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6ED40D-A907-8843-9431-FC059C8D37D8}"/>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2B59284F-04E9-7B42-BDE1-79CE5C47E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7BC74-78A8-4748-8C4A-B67DF4BF2D4F}"/>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3995003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4207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72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206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93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5585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541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79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44198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95476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1427678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65ED-26EE-7D49-82EB-53B1792C5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9576-4FA9-874A-9B9F-BEA905816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324199-1A40-F646-BEDC-F8FCAEA6D1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2C1D3-0BE8-3246-BA41-3F8BA0363411}"/>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6" name="Footer Placeholder 5">
            <a:extLst>
              <a:ext uri="{FF2B5EF4-FFF2-40B4-BE49-F238E27FC236}">
                <a16:creationId xmlns:a16="http://schemas.microsoft.com/office/drawing/2014/main" id="{943367CC-04A7-0F44-A8F0-2A1DD9766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A123A-17F2-B74B-87BE-6CBE59B651EC}"/>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633032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19945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867520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224387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031052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679830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527346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549778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17321432"/>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389445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7162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7B6-E1DD-994E-BE97-04BE45AB78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98EF4B-797C-2748-B577-3B40FAAB1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69D81D-5381-8A4E-B787-EA17B8546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1FD56E-41A8-BC42-86AF-10BF74C49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9EB2EE-FB26-C446-9AED-942D5ABA44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66E7C-116A-C848-9598-461E49C893DC}"/>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8" name="Footer Placeholder 7">
            <a:extLst>
              <a:ext uri="{FF2B5EF4-FFF2-40B4-BE49-F238E27FC236}">
                <a16:creationId xmlns:a16="http://schemas.microsoft.com/office/drawing/2014/main" id="{044DD892-4EFC-6E47-B01A-A27D9C1D21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2F13B-11B7-6B43-99C8-352CCAEE98A9}"/>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364874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40888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599857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3692695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65213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864440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6631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1055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05577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826114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C6FC-C16D-44D9-AE51-38AE582114C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C930434-2427-426F-998B-C5C6098F8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A758E5-9A8E-40CF-AE1A-C2663A024D76}"/>
              </a:ext>
            </a:extLst>
          </p:cNvPr>
          <p:cNvSpPr>
            <a:spLocks noGrp="1"/>
          </p:cNvSpPr>
          <p:nvPr>
            <p:ph type="dt" sz="half" idx="10"/>
          </p:nvPr>
        </p:nvSpPr>
        <p:spPr/>
        <p:txBody>
          <a:bodyPr/>
          <a:lstStyle/>
          <a:p>
            <a:fld id="{04CBE793-C8A4-437F-8E2D-A42520BBD829}" type="datetimeFigureOut">
              <a:rPr lang="en-NL" smtClean="0"/>
              <a:t>2/23/21</a:t>
            </a:fld>
            <a:endParaRPr lang="en-NL"/>
          </a:p>
        </p:txBody>
      </p:sp>
      <p:sp>
        <p:nvSpPr>
          <p:cNvPr id="5" name="Footer Placeholder 4">
            <a:extLst>
              <a:ext uri="{FF2B5EF4-FFF2-40B4-BE49-F238E27FC236}">
                <a16:creationId xmlns:a16="http://schemas.microsoft.com/office/drawing/2014/main" id="{D0F43AF4-E8D1-4B05-9676-0F7D555B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0CA98DE-B9A3-4E35-959B-55FFB71BE94B}"/>
              </a:ext>
            </a:extLst>
          </p:cNvPr>
          <p:cNvSpPr>
            <a:spLocks noGrp="1"/>
          </p:cNvSpPr>
          <p:nvPr>
            <p:ph type="sldNum" sz="quarter" idx="12"/>
          </p:nvPr>
        </p:nvSpPr>
        <p:spPr/>
        <p:txBody>
          <a:bodyPr/>
          <a:lstStyle/>
          <a:p>
            <a:fld id="{B9E356B6-97C1-46C3-95F9-9C66C4FAD8B4}" type="slidenum">
              <a:rPr lang="en-NL" smtClean="0"/>
              <a:t>‹#›</a:t>
            </a:fld>
            <a:endParaRPr lang="en-NL"/>
          </a:p>
        </p:txBody>
      </p:sp>
    </p:spTree>
    <p:extLst>
      <p:ext uri="{BB962C8B-B14F-4D97-AF65-F5344CB8AC3E}">
        <p14:creationId xmlns:p14="http://schemas.microsoft.com/office/powerpoint/2010/main" val="289873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194-D1C1-7F48-BDF3-DA0B3DE95A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8EA54E-0C9C-BE49-AAA9-A07504DD8FB4}"/>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4" name="Footer Placeholder 3">
            <a:extLst>
              <a:ext uri="{FF2B5EF4-FFF2-40B4-BE49-F238E27FC236}">
                <a16:creationId xmlns:a16="http://schemas.microsoft.com/office/drawing/2014/main" id="{F482B2FD-4F91-044B-9331-D77FFAC34E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2D6C0B-F337-A04E-BA11-3708BC4D2CAF}"/>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9455486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569A-1B2C-4BDB-9AC0-8AE95680D4A4}"/>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76EFAAD8-67F6-4834-8203-8C12B02F391D}"/>
              </a:ext>
            </a:extLst>
          </p:cNvPr>
          <p:cNvSpPr>
            <a:spLocks noGrp="1"/>
          </p:cNvSpPr>
          <p:nvPr>
            <p:ph type="dt" sz="half" idx="10"/>
          </p:nvPr>
        </p:nvSpPr>
        <p:spPr/>
        <p:txBody>
          <a:bodyPr/>
          <a:lstStyle/>
          <a:p>
            <a:fld id="{04CBE793-C8A4-437F-8E2D-A42520BBD829}" type="datetimeFigureOut">
              <a:rPr lang="en-NL" smtClean="0"/>
              <a:t>2/23/21</a:t>
            </a:fld>
            <a:endParaRPr lang="en-NL"/>
          </a:p>
        </p:txBody>
      </p:sp>
      <p:sp>
        <p:nvSpPr>
          <p:cNvPr id="4" name="Footer Placeholder 3">
            <a:extLst>
              <a:ext uri="{FF2B5EF4-FFF2-40B4-BE49-F238E27FC236}">
                <a16:creationId xmlns:a16="http://schemas.microsoft.com/office/drawing/2014/main" id="{94085F9F-E1DF-42E2-9E0B-1BC72C6FEA3E}"/>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DF608792-836B-4168-8FBB-6C751731A16E}"/>
              </a:ext>
            </a:extLst>
          </p:cNvPr>
          <p:cNvSpPr>
            <a:spLocks noGrp="1"/>
          </p:cNvSpPr>
          <p:nvPr>
            <p:ph type="sldNum" sz="quarter" idx="12"/>
          </p:nvPr>
        </p:nvSpPr>
        <p:spPr/>
        <p:txBody>
          <a:bodyPr/>
          <a:lstStyle/>
          <a:p>
            <a:fld id="{B9E356B6-97C1-46C3-95F9-9C66C4FAD8B4}" type="slidenum">
              <a:rPr lang="en-NL" smtClean="0"/>
              <a:t>‹#›</a:t>
            </a:fld>
            <a:endParaRPr lang="en-NL"/>
          </a:p>
        </p:txBody>
      </p:sp>
    </p:spTree>
    <p:extLst>
      <p:ext uri="{BB962C8B-B14F-4D97-AF65-F5344CB8AC3E}">
        <p14:creationId xmlns:p14="http://schemas.microsoft.com/office/powerpoint/2010/main" val="23754586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575109"/>
          </a:xfrm>
          <a:prstGeom prst="rect">
            <a:avLst/>
          </a:prstGeom>
        </p:spPr>
        <p:txBody>
          <a:bodyPr>
            <a:spAutoFit/>
          </a:bodyPr>
          <a:lstStyle>
            <a:lvl1pPr marL="0" indent="0">
              <a:spcBef>
                <a:spcPts val="2400"/>
              </a:spcBef>
              <a:buNone/>
              <a:defRPr sz="3920">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31" indent="0">
              <a:buNone/>
              <a:defRPr sz="1961" spc="-50" baseline="0">
                <a:gradFill>
                  <a:gsLst>
                    <a:gs pos="100000">
                      <a:schemeClr val="tx1"/>
                    </a:gs>
                    <a:gs pos="0">
                      <a:schemeClr val="tx1"/>
                    </a:gs>
                  </a:gsLst>
                  <a:lin ang="5400000" scaled="0"/>
                </a:gradFill>
              </a:defRPr>
            </a:lvl3pPr>
            <a:lvl4pPr marL="457114" indent="0">
              <a:buNone/>
              <a:defRPr sz="1765" spc="-50" baseline="0">
                <a:gradFill>
                  <a:gsLst>
                    <a:gs pos="100000">
                      <a:schemeClr val="tx1"/>
                    </a:gs>
                    <a:gs pos="0">
                      <a:schemeClr val="tx1"/>
                    </a:gs>
                  </a:gsLst>
                  <a:lin ang="5400000" scaled="0"/>
                </a:gradFill>
              </a:defRPr>
            </a:lvl4pPr>
            <a:lvl5pPr marL="693607" indent="0">
              <a:buNone/>
              <a:defRPr sz="1765" spc="-50"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8735360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6DED-CC4B-488D-81CD-23434C54006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NL"/>
          </a:p>
        </p:txBody>
      </p:sp>
      <p:sp>
        <p:nvSpPr>
          <p:cNvPr id="3" name="Subtitle 2">
            <a:extLst>
              <a:ext uri="{FF2B5EF4-FFF2-40B4-BE49-F238E27FC236}">
                <a16:creationId xmlns:a16="http://schemas.microsoft.com/office/drawing/2014/main" id="{81D93590-DDA5-40B0-A11B-B18F1A916D3C}"/>
              </a:ext>
            </a:extLst>
          </p:cNvPr>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560181C-171B-406E-A2A9-FF50A0C790DF}"/>
              </a:ext>
            </a:extLst>
          </p:cNvPr>
          <p:cNvSpPr>
            <a:spLocks noGrp="1"/>
          </p:cNvSpPr>
          <p:nvPr>
            <p:ph type="dt" sz="half" idx="10"/>
          </p:nvPr>
        </p:nvSpPr>
        <p:spPr/>
        <p:txBody>
          <a:bodyPr/>
          <a:lstStyle/>
          <a:p>
            <a:fld id="{667BDD8C-BAAF-4E18-BC19-4158B1528DF8}" type="datetimeFigureOut">
              <a:rPr lang="en-NL" smtClean="0"/>
              <a:t>2/23/21</a:t>
            </a:fld>
            <a:endParaRPr lang="en-NL"/>
          </a:p>
        </p:txBody>
      </p:sp>
      <p:sp>
        <p:nvSpPr>
          <p:cNvPr id="5" name="Footer Placeholder 4">
            <a:extLst>
              <a:ext uri="{FF2B5EF4-FFF2-40B4-BE49-F238E27FC236}">
                <a16:creationId xmlns:a16="http://schemas.microsoft.com/office/drawing/2014/main" id="{DA28E880-627B-480E-9FDE-DF219F79B29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6FC7F70-39B0-480B-8CD9-FD0CFC8B8454}"/>
              </a:ext>
            </a:extLst>
          </p:cNvPr>
          <p:cNvSpPr>
            <a:spLocks noGrp="1"/>
          </p:cNvSpPr>
          <p:nvPr>
            <p:ph type="sldNum" sz="quarter" idx="12"/>
          </p:nvPr>
        </p:nvSpPr>
        <p:spPr/>
        <p:txBody>
          <a:bodyPr/>
          <a:lstStyle/>
          <a:p>
            <a:fld id="{2283D929-8F47-4549-B8B9-23DC8D4F2C57}" type="slidenum">
              <a:rPr lang="en-NL" smtClean="0"/>
              <a:t>‹#›</a:t>
            </a:fld>
            <a:endParaRPr lang="en-NL"/>
          </a:p>
        </p:txBody>
      </p:sp>
    </p:spTree>
    <p:extLst>
      <p:ext uri="{BB962C8B-B14F-4D97-AF65-F5344CB8AC3E}">
        <p14:creationId xmlns:p14="http://schemas.microsoft.com/office/powerpoint/2010/main" val="40312785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33514"/>
            <a:ext cx="6669658" cy="387798"/>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19639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3337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2757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699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1250202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6316252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293" fontAlgn="base">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0"/>
            <a:ext cx="9342317" cy="543185"/>
          </a:xfrm>
        </p:spPr>
        <p:txBody>
          <a:bodyPr/>
          <a:lstStyle/>
          <a:p>
            <a:r>
              <a:rPr lang="en-US"/>
              <a:t>Click to edit Master title style</a:t>
            </a:r>
          </a:p>
        </p:txBody>
      </p:sp>
    </p:spTree>
    <p:extLst>
      <p:ext uri="{BB962C8B-B14F-4D97-AF65-F5344CB8AC3E}">
        <p14:creationId xmlns:p14="http://schemas.microsoft.com/office/powerpoint/2010/main" val="3261611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F506-247C-4CA7-8A50-91DA76418D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A496B3-9302-40E7-9F76-9DD5FBF7A9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C7C298-BFBD-4239-BFF8-CFDFA34B76DC}"/>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28804931-DD71-4304-A673-6D4A105DB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144D8-8B55-46B8-976B-F3E3DDAE7DB2}"/>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349181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6F6D9-16E7-0142-8B71-AEBB2447B341}"/>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3" name="Footer Placeholder 2">
            <a:extLst>
              <a:ext uri="{FF2B5EF4-FFF2-40B4-BE49-F238E27FC236}">
                <a16:creationId xmlns:a16="http://schemas.microsoft.com/office/drawing/2014/main" id="{5E5F4D9E-E684-D541-840B-640D481D5D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0AE3E-A64B-744A-9626-BA87C0BB0F5B}"/>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6727402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F6E1-C3ED-45B2-8A19-29489B0CD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F6DAF-4323-4990-B467-9172A1EED6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DFC7-331A-4080-B23D-3EDBAB836513}"/>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6ACFFC57-F715-438D-A7A3-BEBDA7DD1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3319F-B951-4668-978B-E98C2BE3820D}"/>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31900993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B3D2-3C28-41ED-A5CE-17F5176F61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A9FB89-3E2C-42CE-BB0B-5D5DD62B21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1B27E6-8274-4D73-AEF2-E4F0C6A9C9D4}"/>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C25AB6E1-D064-403D-B5EC-A3BE0BFF5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44398-1BCA-45F0-8908-6ECFC2AEA47E}"/>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8628485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3A74-FA42-4473-8DB0-A384A77DE2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955B9-E109-4EE8-8C50-22866B0098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C6A704-F17F-44EF-B84F-F9F2412F3A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73241F-F624-40AD-B02C-C4BDF0E3E40A}"/>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6" name="Footer Placeholder 5">
            <a:extLst>
              <a:ext uri="{FF2B5EF4-FFF2-40B4-BE49-F238E27FC236}">
                <a16:creationId xmlns:a16="http://schemas.microsoft.com/office/drawing/2014/main" id="{F67EA48A-BF0F-44F5-80AF-2AFD51999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9F80B0-D80F-4BFC-8742-43C64AB49938}"/>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40062109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1C2B-EA12-479B-9065-9FE8E3627D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74458-F2BF-4924-9BCC-DCF0FD6DB3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76607B-7379-4ED2-B139-3CA79E6F6E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F9129-7B9B-4305-A325-D99361FE0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5CF4C-A171-412B-BE0A-D8EBC18DB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852385-B871-45FF-8B1F-A6AF39086401}"/>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8" name="Footer Placeholder 7">
            <a:extLst>
              <a:ext uri="{FF2B5EF4-FFF2-40B4-BE49-F238E27FC236}">
                <a16:creationId xmlns:a16="http://schemas.microsoft.com/office/drawing/2014/main" id="{33C846A3-6D81-42E7-9619-6872BD92B6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D03433-746D-41C1-8923-57463CF009A0}"/>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41287971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0038-6FFC-46E9-9310-35C90080A8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EC9880-9001-480E-A770-EC595A56A952}"/>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4" name="Footer Placeholder 3">
            <a:extLst>
              <a:ext uri="{FF2B5EF4-FFF2-40B4-BE49-F238E27FC236}">
                <a16:creationId xmlns:a16="http://schemas.microsoft.com/office/drawing/2014/main" id="{D1CCD1A7-EA7D-4F8B-AFA3-E9292F654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1F9D08-88E2-4EAA-A91C-BBADDD109268}"/>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1744867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5B0991-65D3-43D6-A720-B38F03236428}"/>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3" name="Footer Placeholder 2">
            <a:extLst>
              <a:ext uri="{FF2B5EF4-FFF2-40B4-BE49-F238E27FC236}">
                <a16:creationId xmlns:a16="http://schemas.microsoft.com/office/drawing/2014/main" id="{1B199DD3-06EC-43AD-AE87-C2B02A69BA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C3A9F-6E42-4311-8BF9-CE6510FA077C}"/>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22847943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1B96-3D77-4CB3-AEB3-0AE4CAB42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FE7738-66DA-4E75-9BED-4D510BC9C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9F8460-F3D1-4BA1-962E-8AC55AD56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AB68B-A5E5-43E6-A6E3-1AEC08F2AC06}"/>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6" name="Footer Placeholder 5">
            <a:extLst>
              <a:ext uri="{FF2B5EF4-FFF2-40B4-BE49-F238E27FC236}">
                <a16:creationId xmlns:a16="http://schemas.microsoft.com/office/drawing/2014/main" id="{C96BFB25-AE5D-48D5-8CFB-45849B02A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E06EB-1943-4CF1-89F1-C83E5DB547A3}"/>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31711007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374D-63A6-4A9D-84E9-AA6704BFC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B76D9-3F3A-4C8F-8C7C-BD95E2DFA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665797-3486-4B29-B4DF-CE9241DE6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360CA-4AE5-4B18-BFE0-EFD23E3A2505}"/>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6" name="Footer Placeholder 5">
            <a:extLst>
              <a:ext uri="{FF2B5EF4-FFF2-40B4-BE49-F238E27FC236}">
                <a16:creationId xmlns:a16="http://schemas.microsoft.com/office/drawing/2014/main" id="{79038944-B354-42EE-B2EE-DD6590799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D0554-A409-437D-8374-CFA89D0BC324}"/>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5313931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67CC-A97B-451A-BD68-6E6777C008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F65CD6-5F00-4D18-82D6-7693364E4E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8978A-9D73-4A14-953E-0BCB7D958C75}"/>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D6BFB43D-A0CD-43D5-9B1D-24503B197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31ABD-B1C1-42C4-AAD9-42C33502F536}"/>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2982632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DC2FD7-F12E-4BB1-8456-B2616C049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75B613-228F-4023-92C9-BE4480AE52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57CD0-5DD0-479E-9438-A4E24BCD8ADF}"/>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EB715A80-B8A5-4308-B794-EFEC4DEA4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6DC0F-ECD3-4BDA-8A17-23AC0C2940A0}"/>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95102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D7B3-6876-A34B-AA4E-896A53A59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BE29C5-FCED-B742-8BCE-5D79324FB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75A14-7765-ED4F-94AF-2166DABFE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395EF-32FD-2E4A-A06E-F7230D1685FE}"/>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6" name="Footer Placeholder 5">
            <a:extLst>
              <a:ext uri="{FF2B5EF4-FFF2-40B4-BE49-F238E27FC236}">
                <a16:creationId xmlns:a16="http://schemas.microsoft.com/office/drawing/2014/main" id="{BC2FC96E-1A23-C34C-B083-E6F3EE923B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32DBB-DA2D-D74D-85AA-AE3B087FEC77}"/>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1268433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2881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185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525938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80774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0519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865777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3764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262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85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4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ECD3-10A5-A345-B64D-C5085FD9A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56BED-F9A5-A541-AD3E-3670724E0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C51786-CEBE-4F40-A7DF-3AAB4212C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FC992-BD05-9E47-89F4-1F3A24EC5648}"/>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6" name="Footer Placeholder 5">
            <a:extLst>
              <a:ext uri="{FF2B5EF4-FFF2-40B4-BE49-F238E27FC236}">
                <a16:creationId xmlns:a16="http://schemas.microsoft.com/office/drawing/2014/main" id="{293A5C45-65D2-4848-9D29-9202D6545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393642-FBB6-2743-92FF-A6783EA77694}"/>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9482970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355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049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73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409157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8368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999210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52009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54484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05386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475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8.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7.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image" Target="../media/image1.emf"/><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theme" Target="../theme/theme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image" Target="../media/image33.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6.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497E4-C6E8-834A-99E0-150D300EDB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B09B7A-5747-7C40-BBE7-2EA1CB30A3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BF411-11F6-DB41-A9DD-6BF3E741C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4B1AF11A-F866-C24B-8F37-1C52BADDE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5F0098-2393-3D4F-86FE-2BE75B9A4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A9F91E-BBF0-BD4C-9C05-6D543D1D3DDE}" type="slidenum">
              <a:rPr lang="en-US" smtClean="0"/>
              <a:t>‹#›</a:t>
            </a:fld>
            <a:endParaRPr lang="en-US"/>
          </a:p>
        </p:txBody>
      </p:sp>
    </p:spTree>
    <p:extLst>
      <p:ext uri="{BB962C8B-B14F-4D97-AF65-F5344CB8AC3E}">
        <p14:creationId xmlns:p14="http://schemas.microsoft.com/office/powerpoint/2010/main" val="428908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9151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val="0"/>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8242597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DD709B-BF1A-4CD9-8AB2-BFF37C6B4A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29E72C-30DD-45E9-B234-D0295B168D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398EB-79F3-449C-BD09-82D62D75D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35929A37-086F-4328-B911-8722747E66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F5145B-6370-4A5F-A2B7-25ED4B672B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27301-D3EC-4692-8B2A-91199A51AE10}" type="slidenum">
              <a:rPr lang="en-US" smtClean="0"/>
              <a:t>‹#›</a:t>
            </a:fld>
            <a:endParaRPr lang="en-US"/>
          </a:p>
        </p:txBody>
      </p:sp>
    </p:spTree>
    <p:extLst>
      <p:ext uri="{BB962C8B-B14F-4D97-AF65-F5344CB8AC3E}">
        <p14:creationId xmlns:p14="http://schemas.microsoft.com/office/powerpoint/2010/main" val="128155573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02190408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671128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74.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0.xml"/><Relationship Id="rId4"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hyperlink" Target="https://docs.microsoft.com/en-us/windows-server/remote/remote-desktop-services/remote-desktop-workloads" TargetMode="Externa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4.bin"/><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9.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4.xml"/><Relationship Id="rId4"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76.sv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7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hyperlink" Target="https://azure.microsoft.com/en-us/reservation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aka.ms/WVDTechWorkshopLab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18" Type="http://schemas.openxmlformats.org/officeDocument/2006/relationships/image" Target="../media/image57.emf"/><Relationship Id="rId26" Type="http://schemas.openxmlformats.org/officeDocument/2006/relationships/image" Target="../media/image65.png"/><Relationship Id="rId3" Type="http://schemas.openxmlformats.org/officeDocument/2006/relationships/tags" Target="../tags/tag4.xml"/><Relationship Id="rId21" Type="http://schemas.openxmlformats.org/officeDocument/2006/relationships/image" Target="../media/image60.svg"/><Relationship Id="rId7" Type="http://schemas.openxmlformats.org/officeDocument/2006/relationships/image" Target="../media/image19.emf"/><Relationship Id="rId12" Type="http://schemas.openxmlformats.org/officeDocument/2006/relationships/image" Target="../media/image51.emf"/><Relationship Id="rId17" Type="http://schemas.openxmlformats.org/officeDocument/2006/relationships/image" Target="../media/image56.svg"/><Relationship Id="rId25" Type="http://schemas.openxmlformats.org/officeDocument/2006/relationships/image" Target="../media/image64.svg"/><Relationship Id="rId2" Type="http://schemas.openxmlformats.org/officeDocument/2006/relationships/tags" Target="../tags/tag3.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emf"/><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50.svg"/><Relationship Id="rId24" Type="http://schemas.openxmlformats.org/officeDocument/2006/relationships/image" Target="../media/image63.png"/><Relationship Id="rId5" Type="http://schemas.openxmlformats.org/officeDocument/2006/relationships/notesSlide" Target="../notesSlides/notesSlide6.xml"/><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emf"/><Relationship Id="rId10" Type="http://schemas.openxmlformats.org/officeDocument/2006/relationships/image" Target="../media/image49.png"/><Relationship Id="rId19" Type="http://schemas.openxmlformats.org/officeDocument/2006/relationships/image" Target="../media/image58.emf"/><Relationship Id="rId4" Type="http://schemas.openxmlformats.org/officeDocument/2006/relationships/slideLayout" Target="../slideLayouts/slideLayout46.xml"/><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table using a computer&#10;&#10;Description generated with very high confidence">
            <a:extLst>
              <a:ext uri="{FF2B5EF4-FFF2-40B4-BE49-F238E27FC236}">
                <a16:creationId xmlns:a16="http://schemas.microsoft.com/office/drawing/2014/main" id="{758D9D8A-B733-45CD-98F1-21EB90D8097B}"/>
              </a:ext>
            </a:extLst>
          </p:cNvPr>
          <p:cNvPicPr>
            <a:picLocks noChangeAspect="1"/>
          </p:cNvPicPr>
          <p:nvPr/>
        </p:nvPicPr>
        <p:blipFill rotWithShape="1">
          <a:blip r:embed="rId3">
            <a:extLst>
              <a:ext uri="{28A0092B-C50C-407E-A947-70E740481C1C}">
                <a14:useLocalDpi xmlns:a14="http://schemas.microsoft.com/office/drawing/2010/main" val="0"/>
              </a:ext>
            </a:extLst>
          </a:blip>
          <a:srcRect t="5587" r="5587" b="14693"/>
          <a:stretch/>
        </p:blipFill>
        <p:spPr>
          <a:xfrm>
            <a:off x="0" y="487"/>
            <a:ext cx="12191154" cy="6857524"/>
          </a:xfrm>
          <a:prstGeom prst="rect">
            <a:avLst/>
          </a:prstGeom>
        </p:spPr>
      </p:pic>
      <p:sp>
        <p:nvSpPr>
          <p:cNvPr id="3" name="Rectangle 2" descr="Two women looking at a laptop with a powerpoint presentation pulled up">
            <a:extLst>
              <a:ext uri="{FF2B5EF4-FFF2-40B4-BE49-F238E27FC236}">
                <a16:creationId xmlns:a16="http://schemas.microsoft.com/office/drawing/2014/main" id="{D0C701D5-ABDD-4C61-AD22-89F78E33FA70}"/>
              </a:ext>
            </a:extLst>
          </p:cNvPr>
          <p:cNvSpPr/>
          <p:nvPr/>
        </p:nvSpPr>
        <p:spPr bwMode="auto">
          <a:xfrm rot="5400000">
            <a:off x="2667238" y="-2666763"/>
            <a:ext cx="6857525" cy="12192001"/>
          </a:xfrm>
          <a:prstGeom prst="rect">
            <a:avLst/>
          </a:prstGeom>
          <a:gradFill flip="none" rotWithShape="1">
            <a:gsLst>
              <a:gs pos="10000">
                <a:srgbClr val="000000">
                  <a:alpha val="70000"/>
                </a:srgbClr>
              </a:gs>
              <a:gs pos="43000">
                <a:srgbClr val="000000">
                  <a:alpha val="50000"/>
                </a:srgbClr>
              </a:gs>
              <a:gs pos="74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1AAD00C-653F-4128-A61C-2BFA89CF1820}"/>
              </a:ext>
            </a:extLst>
          </p:cNvPr>
          <p:cNvSpPr/>
          <p:nvPr/>
        </p:nvSpPr>
        <p:spPr bwMode="auto">
          <a:xfrm>
            <a:off x="502673" y="4106077"/>
            <a:ext cx="6439994" cy="6915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dirty="0"/>
              <a:t>Enable a secure, remote desktop experience from anywhere</a:t>
            </a:r>
          </a:p>
        </p:txBody>
      </p:sp>
      <p:sp>
        <p:nvSpPr>
          <p:cNvPr id="5" name="Rectangle 4">
            <a:extLst>
              <a:ext uri="{FF2B5EF4-FFF2-40B4-BE49-F238E27FC236}">
                <a16:creationId xmlns:a16="http://schemas.microsoft.com/office/drawing/2014/main" id="{8BB089A7-D27F-42B2-B9D7-68584ACEF226}"/>
              </a:ext>
            </a:extLst>
          </p:cNvPr>
          <p:cNvSpPr/>
          <p:nvPr/>
        </p:nvSpPr>
        <p:spPr>
          <a:xfrm>
            <a:off x="425626" y="785777"/>
            <a:ext cx="7526205" cy="3666068"/>
          </a:xfrm>
          <a:prstGeom prst="rect">
            <a:avLst/>
          </a:prstGeom>
        </p:spPr>
        <p:txBody>
          <a:bodyPr wrap="square" lIns="0" tIns="0" rIns="0" bIns="0" anchor="ctr">
            <a:spAutoFit/>
          </a:bodyPr>
          <a:lstStyle/>
          <a:p>
            <a:pPr defTabSz="896182">
              <a:lnSpc>
                <a:spcPct val="90000"/>
              </a:lnSpc>
              <a:spcBef>
                <a:spcPct val="0"/>
              </a:spcBef>
              <a:defRPr/>
            </a:pPr>
            <a:r>
              <a:rPr kumimoji="0" lang="en-US" sz="5294" b="0" i="0" u="none" strike="noStrike" kern="1200" cap="none" spc="-147" normalizeH="0" baseline="0" noProof="0" dirty="0">
                <a:ln w="3175">
                  <a:noFill/>
                </a:ln>
                <a:solidFill>
                  <a:prstClr val="white"/>
                </a:solidFill>
                <a:effectLst/>
                <a:uLnTx/>
                <a:uFillTx/>
                <a:latin typeface="Segoe UI Semibold"/>
                <a:ea typeface="+mn-ea"/>
                <a:cs typeface="Segoe UI Semibold" panose="020B0702040204020203" pitchFamily="34" charset="0"/>
              </a:rPr>
              <a:t>Microsoft Windows Virtual Desktop</a:t>
            </a:r>
          </a:p>
          <a:p>
            <a:pPr defTabSz="896182">
              <a:lnSpc>
                <a:spcPct val="90000"/>
              </a:lnSpc>
              <a:spcBef>
                <a:spcPct val="0"/>
              </a:spcBef>
              <a:defRPr/>
            </a:pPr>
            <a:endParaRPr lang="en-US" sz="5294" spc="-147" dirty="0">
              <a:ln w="3175">
                <a:noFill/>
              </a:ln>
              <a:solidFill>
                <a:prstClr val="white"/>
              </a:solidFill>
              <a:latin typeface="Segoe UI Semibold"/>
              <a:cs typeface="Segoe UI Semibold" panose="020B0702040204020203" pitchFamily="34" charset="0"/>
            </a:endParaRPr>
          </a:p>
          <a:p>
            <a:pPr defTabSz="896182">
              <a:lnSpc>
                <a:spcPct val="90000"/>
              </a:lnSpc>
              <a:spcBef>
                <a:spcPct val="0"/>
              </a:spcBef>
              <a:defRPr/>
            </a:pPr>
            <a:r>
              <a:rPr lang="en-US" sz="5294" spc="-147" dirty="0">
                <a:ln w="3175">
                  <a:noFill/>
                </a:ln>
                <a:solidFill>
                  <a:prstClr val="white"/>
                </a:solidFill>
                <a:latin typeface="Segoe UI Semibold"/>
                <a:cs typeface="Segoe UI Semibold" panose="020B0702040204020203" pitchFamily="34" charset="0"/>
              </a:rPr>
              <a:t>Tech Intensity Workshop</a:t>
            </a:r>
            <a:endParaRPr kumimoji="0" lang="en-US" sz="5294" b="0" i="0" u="none" strike="noStrike" kern="1200" cap="none" spc="-147" normalizeH="0" baseline="0" noProof="0" dirty="0">
              <a:ln w="3175">
                <a:noFill/>
              </a:ln>
              <a:solidFill>
                <a:prstClr val="white"/>
              </a:solidFill>
              <a:effectLst/>
              <a:uLnTx/>
              <a:uFillTx/>
              <a:latin typeface="Segoe UI Semibold"/>
              <a:ea typeface="+mn-ea"/>
              <a:cs typeface="Segoe UI Semibold" panose="020B0702040204020203" pitchFamily="34" charset="0"/>
            </a:endParaRPr>
          </a:p>
          <a:p>
            <a:pPr marL="0" marR="0" lvl="0" indent="0" algn="l" defTabSz="896182"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47" normalizeH="0" baseline="0" noProof="0" dirty="0">
              <a:ln w="3175">
                <a:noFill/>
              </a:ln>
              <a:solidFill>
                <a:prstClr val="white"/>
              </a:solidFill>
              <a:effectLst/>
              <a:uLnTx/>
              <a:uFillTx/>
              <a:latin typeface="Segoe UI Semibold"/>
              <a:ea typeface="+mn-ea"/>
              <a:cs typeface="Segoe UI Semibold" panose="020B0702040204020203" pitchFamily="34" charset="0"/>
            </a:endParaRPr>
          </a:p>
        </p:txBody>
      </p:sp>
      <p:sp>
        <p:nvSpPr>
          <p:cNvPr id="6" name="Text Placeholder 6" descr="Subtitle box">
            <a:extLst>
              <a:ext uri="{FF2B5EF4-FFF2-40B4-BE49-F238E27FC236}">
                <a16:creationId xmlns:a16="http://schemas.microsoft.com/office/drawing/2014/main" id="{14E89A1E-6BE3-440D-901D-232859DE2E52}"/>
              </a:ext>
            </a:extLst>
          </p:cNvPr>
          <p:cNvSpPr txBox="1">
            <a:spLocks/>
          </p:cNvSpPr>
          <p:nvPr/>
        </p:nvSpPr>
        <p:spPr>
          <a:xfrm>
            <a:off x="426473" y="4082295"/>
            <a:ext cx="9110599" cy="178510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40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grpId="1" nodeType="withEffect">
                                  <p:stCondLst>
                                    <p:cond delay="0"/>
                                  </p:stCondLst>
                                  <p:childTnLst>
                                    <p:animMotion origin="layout" path="M -2.34874E-7 -2.41489E-6 L -2.34874E-7 -0.02814 " pathEditMode="relative" rAng="0" ptsTypes="AA">
                                      <p:cBhvr>
                                        <p:cTn id="9" dur="500" spd="-100000" fill="hold"/>
                                        <p:tgtEl>
                                          <p:spTgt spid="5"/>
                                        </p:tgtEl>
                                        <p:attrNameLst>
                                          <p:attrName>ppt_x</p:attrName>
                                          <p:attrName>ppt_y</p:attrName>
                                        </p:attrNameLst>
                                      </p:cBhvr>
                                      <p:rCtr x="0" y="-140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2.08333E-7 -7.40741E-7 L -2.08333E-7 0.0257 " pathEditMode="relative" rAng="0" ptsTypes="AA">
                                      <p:cBhvr>
                                        <p:cTn id="15" dur="500" spd="-100000" fill="hold"/>
                                        <p:tgtEl>
                                          <p:spTgt spid="4"/>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D0DB-C445-420F-8F37-603984D6ACE9}"/>
              </a:ext>
            </a:extLst>
          </p:cNvPr>
          <p:cNvSpPr>
            <a:spLocks noGrp="1"/>
          </p:cNvSpPr>
          <p:nvPr>
            <p:ph type="title"/>
          </p:nvPr>
        </p:nvSpPr>
        <p:spPr>
          <a:xfrm>
            <a:off x="816416" y="443923"/>
            <a:ext cx="6980107" cy="757914"/>
          </a:xfrm>
        </p:spPr>
        <p:txBody>
          <a:bodyPr/>
          <a:lstStyle/>
          <a:p>
            <a:r>
              <a:rPr lang="en-US" err="1"/>
              <a:t>FSLogix</a:t>
            </a:r>
            <a:r>
              <a:rPr lang="en-US"/>
              <a:t> profiles</a:t>
            </a:r>
          </a:p>
        </p:txBody>
      </p:sp>
      <p:sp>
        <p:nvSpPr>
          <p:cNvPr id="15" name="Text Placeholder 2">
            <a:extLst>
              <a:ext uri="{FF2B5EF4-FFF2-40B4-BE49-F238E27FC236}">
                <a16:creationId xmlns:a16="http://schemas.microsoft.com/office/drawing/2014/main" id="{1A16F22E-D3A4-4D70-A4AE-9EDE724F82B2}"/>
              </a:ext>
            </a:extLst>
          </p:cNvPr>
          <p:cNvSpPr txBox="1">
            <a:spLocks/>
          </p:cNvSpPr>
          <p:nvPr/>
        </p:nvSpPr>
        <p:spPr>
          <a:xfrm>
            <a:off x="4914337" y="1876597"/>
            <a:ext cx="6577019" cy="3880619"/>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Profile is stored in VHD/VHD(X)</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Same approach used by UPD</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Mounted at Login – faster login and no target storage requirement</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Size of Profile doesn’t impact logon time</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VHD(X) = Block Transfer decreases network utilization</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Caching from Windows Cache Manager</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Profile Container redirects everything from the user profile.</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Filter driver causes profile to appear local – broader application support</a:t>
            </a:r>
          </a:p>
        </p:txBody>
      </p:sp>
      <p:grpSp>
        <p:nvGrpSpPr>
          <p:cNvPr id="22" name="Group 21">
            <a:extLst>
              <a:ext uri="{FF2B5EF4-FFF2-40B4-BE49-F238E27FC236}">
                <a16:creationId xmlns:a16="http://schemas.microsoft.com/office/drawing/2014/main" id="{1AD5AC3B-9954-451A-927A-7BEDC982168E}"/>
              </a:ext>
            </a:extLst>
          </p:cNvPr>
          <p:cNvGrpSpPr/>
          <p:nvPr/>
        </p:nvGrpSpPr>
        <p:grpSpPr>
          <a:xfrm>
            <a:off x="693900" y="1803812"/>
            <a:ext cx="3651529" cy="4023918"/>
            <a:chOff x="707814" y="1689219"/>
            <a:chExt cx="3724750" cy="4104606"/>
          </a:xfrm>
        </p:grpSpPr>
        <p:pic>
          <p:nvPicPr>
            <p:cNvPr id="18" name="Picture 2" descr="https://docs.fslogix.com/download/attachments/6554065/editJavaRule.PNG?version=1&amp;modificationDate=1494421279291&amp;api=v2">
              <a:extLst>
                <a:ext uri="{FF2B5EF4-FFF2-40B4-BE49-F238E27FC236}">
                  <a16:creationId xmlns:a16="http://schemas.microsoft.com/office/drawing/2014/main" id="{FFD93F2E-55EA-48ED-B7ED-372CAA8B1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44" y="1689219"/>
              <a:ext cx="1608943" cy="7004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B721B9-8AC3-4EED-9CC8-4E2691918C12}"/>
                </a:ext>
              </a:extLst>
            </p:cNvPr>
            <p:cNvPicPr>
              <a:picLocks noChangeAspect="1"/>
            </p:cNvPicPr>
            <p:nvPr/>
          </p:nvPicPr>
          <p:blipFill>
            <a:blip r:embed="rId4"/>
            <a:stretch>
              <a:fillRect/>
            </a:stretch>
          </p:blipFill>
          <p:spPr>
            <a:xfrm>
              <a:off x="707814" y="2039425"/>
              <a:ext cx="2131101" cy="1889802"/>
            </a:xfrm>
            <a:prstGeom prst="rect">
              <a:avLst/>
            </a:prstGeom>
          </p:spPr>
        </p:pic>
        <p:pic>
          <p:nvPicPr>
            <p:cNvPr id="20" name="Picture 19">
              <a:extLst>
                <a:ext uri="{FF2B5EF4-FFF2-40B4-BE49-F238E27FC236}">
                  <a16:creationId xmlns:a16="http://schemas.microsoft.com/office/drawing/2014/main" id="{9A229B84-81A5-47A9-91AF-D24C8E7DAE4C}"/>
                </a:ext>
              </a:extLst>
            </p:cNvPr>
            <p:cNvPicPr>
              <a:picLocks noChangeAspect="1"/>
            </p:cNvPicPr>
            <p:nvPr/>
          </p:nvPicPr>
          <p:blipFill>
            <a:blip r:embed="rId5"/>
            <a:stretch>
              <a:fillRect/>
            </a:stretch>
          </p:blipFill>
          <p:spPr>
            <a:xfrm>
              <a:off x="2174320" y="3194819"/>
              <a:ext cx="2258244" cy="1331990"/>
            </a:xfrm>
            <a:prstGeom prst="rect">
              <a:avLst/>
            </a:prstGeom>
          </p:spPr>
        </p:pic>
        <p:pic>
          <p:nvPicPr>
            <p:cNvPr id="21" name="Picture 20">
              <a:extLst>
                <a:ext uri="{FF2B5EF4-FFF2-40B4-BE49-F238E27FC236}">
                  <a16:creationId xmlns:a16="http://schemas.microsoft.com/office/drawing/2014/main" id="{B0B64E64-FE23-4D9C-A237-BA185E1B8812}"/>
                </a:ext>
              </a:extLst>
            </p:cNvPr>
            <p:cNvPicPr>
              <a:picLocks noChangeAspect="1"/>
            </p:cNvPicPr>
            <p:nvPr/>
          </p:nvPicPr>
          <p:blipFill>
            <a:blip r:embed="rId6"/>
            <a:stretch>
              <a:fillRect/>
            </a:stretch>
          </p:blipFill>
          <p:spPr>
            <a:xfrm>
              <a:off x="832787" y="4461835"/>
              <a:ext cx="2328275" cy="1331990"/>
            </a:xfrm>
            <a:prstGeom prst="rect">
              <a:avLst/>
            </a:prstGeom>
          </p:spPr>
        </p:pic>
      </p:grpSp>
    </p:spTree>
    <p:extLst>
      <p:ext uri="{BB962C8B-B14F-4D97-AF65-F5344CB8AC3E}">
        <p14:creationId xmlns:p14="http://schemas.microsoft.com/office/powerpoint/2010/main" val="41465720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dirty="0"/>
              <a:t>3</a:t>
            </a:r>
            <a:r>
              <a:rPr lang="en-US" baseline="30000" dirty="0"/>
              <a:t>rd</a:t>
            </a:r>
            <a:r>
              <a:rPr lang="en-US" dirty="0"/>
              <a:t> Party Tools</a:t>
            </a:r>
          </a:p>
        </p:txBody>
      </p:sp>
    </p:spTree>
    <p:extLst>
      <p:ext uri="{BB962C8B-B14F-4D97-AF65-F5344CB8AC3E}">
        <p14:creationId xmlns:p14="http://schemas.microsoft.com/office/powerpoint/2010/main" val="278321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584982" y="259730"/>
            <a:ext cx="11544595" cy="543097"/>
          </a:xfrm>
        </p:spPr>
        <p:txBody>
          <a:bodyPr/>
          <a:lstStyle/>
          <a:p>
            <a:r>
              <a:rPr lang="en-US"/>
              <a:t>WVD ISV partner environment</a:t>
            </a:r>
          </a:p>
        </p:txBody>
      </p:sp>
      <p:graphicFrame>
        <p:nvGraphicFramePr>
          <p:cNvPr id="25" name="Table 24">
            <a:extLst>
              <a:ext uri="{FF2B5EF4-FFF2-40B4-BE49-F238E27FC236}">
                <a16:creationId xmlns:a16="http://schemas.microsoft.com/office/drawing/2014/main" id="{E745901B-0B3F-447C-852F-E28C59CBE894}"/>
              </a:ext>
            </a:extLst>
          </p:cNvPr>
          <p:cNvGraphicFramePr>
            <a:graphicFrameLocks noGrp="1"/>
          </p:cNvGraphicFramePr>
          <p:nvPr/>
        </p:nvGraphicFramePr>
        <p:xfrm>
          <a:off x="468503" y="1644770"/>
          <a:ext cx="11096945" cy="4806050"/>
        </p:xfrm>
        <a:graphic>
          <a:graphicData uri="http://schemas.openxmlformats.org/drawingml/2006/table">
            <a:tbl>
              <a:tblPr firstRow="1" bandRow="1" bandCol="1">
                <a:tableStyleId>{69012ECD-51FC-41F1-AA8D-1B2483CD663E}</a:tableStyleId>
              </a:tblPr>
              <a:tblGrid>
                <a:gridCol w="3212730">
                  <a:extLst>
                    <a:ext uri="{9D8B030D-6E8A-4147-A177-3AD203B41FA5}">
                      <a16:colId xmlns:a16="http://schemas.microsoft.com/office/drawing/2014/main" val="3678794857"/>
                    </a:ext>
                  </a:extLst>
                </a:gridCol>
                <a:gridCol w="7884215">
                  <a:extLst>
                    <a:ext uri="{9D8B030D-6E8A-4147-A177-3AD203B41FA5}">
                      <a16:colId xmlns:a16="http://schemas.microsoft.com/office/drawing/2014/main" val="3392629051"/>
                    </a:ext>
                  </a:extLst>
                </a:gridCol>
              </a:tblGrid>
              <a:tr h="353518">
                <a:tc>
                  <a:txBody>
                    <a:bodyPr/>
                    <a:lstStyle/>
                    <a:p>
                      <a:pPr algn="ctr"/>
                      <a:r>
                        <a:rPr lang="en-US" sz="1600" b="1" kern="1200">
                          <a:solidFill>
                            <a:schemeClr val="bg1"/>
                          </a:solidFill>
                          <a:latin typeface="+mn-lt"/>
                          <a:ea typeface="+mn-ea"/>
                          <a:cs typeface="+mn-cs"/>
                        </a:rPr>
                        <a:t>Category</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600">
                          <a:solidFill>
                            <a:schemeClr val="bg1"/>
                          </a:solidFill>
                        </a:rPr>
                        <a:t>Description</a:t>
                      </a:r>
                    </a:p>
                  </a:txBody>
                  <a:tcPr marL="73141" marR="73141" marT="54856" marB="548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403657619"/>
                  </a:ext>
                </a:extLst>
              </a:tr>
              <a:tr h="825891">
                <a:tc>
                  <a:txBody>
                    <a:bodyPr/>
                    <a:lstStyle/>
                    <a:p>
                      <a:r>
                        <a:rPr lang="en-US" sz="1400" b="1" i="1">
                          <a:solidFill>
                            <a:schemeClr val="tx1"/>
                          </a:solidFill>
                          <a:latin typeface="+mn-lt"/>
                        </a:rPr>
                        <a:t>Customer </a:t>
                      </a:r>
                    </a:p>
                    <a:p>
                      <a:r>
                        <a:rPr lang="en-US" sz="1400" b="1" i="1">
                          <a:solidFill>
                            <a:schemeClr val="tx1"/>
                          </a:solidFill>
                          <a:latin typeface="+mn-lt"/>
                        </a:rPr>
                        <a:t>Environment Assessment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resource utilization of apps/users/OS, baseline user experiences and recommend sizing for WVD. </a:t>
                      </a:r>
                    </a:p>
                    <a:p>
                      <a:r>
                        <a:rPr lang="en-US" sz="1400" i="1">
                          <a:solidFill>
                            <a:schemeClr val="accent1"/>
                          </a:solidFill>
                          <a:latin typeface="+mn-lt"/>
                        </a:rPr>
                        <a:t>Example - Lakeside</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14299413"/>
                  </a:ext>
                </a:extLst>
              </a:tr>
              <a:tr h="825891">
                <a:tc>
                  <a:txBody>
                    <a:bodyPr/>
                    <a:lstStyle/>
                    <a:p>
                      <a:r>
                        <a:rPr lang="en-US" sz="1400" b="1" i="1">
                          <a:solidFill>
                            <a:schemeClr val="tx1"/>
                          </a:solidFill>
                          <a:latin typeface="+mn-lt"/>
                        </a:rPr>
                        <a:t>Diagnostics &amp; End User Experience Monitoring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monitor, and manage end user experiences with GUI enabling reactive troubleshooting as well as predictive troubleshooting leveraging AI/ML</a:t>
                      </a:r>
                    </a:p>
                    <a:p>
                      <a:r>
                        <a:rPr lang="en-US" sz="1400" i="1">
                          <a:solidFill>
                            <a:schemeClr val="accent1"/>
                          </a:solidFill>
                          <a:latin typeface="+mn-lt"/>
                        </a:rPr>
                        <a:t>Example – </a:t>
                      </a:r>
                      <a:r>
                        <a:rPr lang="en-US" sz="1400" i="1" err="1">
                          <a:solidFill>
                            <a:schemeClr val="accent1"/>
                          </a:solidFill>
                          <a:latin typeface="+mn-lt"/>
                        </a:rPr>
                        <a:t>Sepago</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81335895"/>
                  </a:ext>
                </a:extLst>
              </a:tr>
              <a:tr h="574467">
                <a:tc>
                  <a:txBody>
                    <a:bodyPr/>
                    <a:lstStyle/>
                    <a:p>
                      <a:r>
                        <a:rPr lang="en-US" sz="1400" b="1" i="1">
                          <a:solidFill>
                            <a:schemeClr val="tx1"/>
                          </a:solidFill>
                          <a:latin typeface="+mn-lt"/>
                        </a:rPr>
                        <a:t>Application Layering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Enable dynamic provisioning of apps during boot/log on time based on user profile</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400" i="1">
                          <a:solidFill>
                            <a:schemeClr val="accent1"/>
                          </a:solidFill>
                          <a:latin typeface="+mn-lt"/>
                        </a:rPr>
                        <a:t>Example – </a:t>
                      </a:r>
                      <a:r>
                        <a:rPr lang="en-US" sz="1400" i="1" err="1">
                          <a:solidFill>
                            <a:schemeClr val="accent1"/>
                          </a:solidFill>
                          <a:latin typeface="+mn-lt"/>
                        </a:rPr>
                        <a:t>Liquidware</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02632223"/>
                  </a:ext>
                </a:extLst>
              </a:tr>
              <a:tr h="825891">
                <a:tc>
                  <a:txBody>
                    <a:bodyPr/>
                    <a:lstStyle/>
                    <a:p>
                      <a:r>
                        <a:rPr lang="en-US" sz="1400" b="1" i="1">
                          <a:solidFill>
                            <a:schemeClr val="tx1"/>
                          </a:solidFill>
                          <a:latin typeface="+mn-lt"/>
                        </a:rPr>
                        <a:t>Management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Deployment and configuration</a:t>
                      </a:r>
                    </a:p>
                    <a:p>
                      <a:r>
                        <a:rPr lang="en-US" sz="1400" i="1">
                          <a:solidFill>
                            <a:schemeClr val="accent1"/>
                          </a:solidFill>
                          <a:latin typeface="+mn-lt"/>
                        </a:rPr>
                        <a:t>Example– </a:t>
                      </a:r>
                      <a:r>
                        <a:rPr lang="en-US" sz="1400" i="1" err="1">
                          <a:solidFill>
                            <a:schemeClr val="accent1"/>
                          </a:solidFill>
                          <a:latin typeface="+mn-lt"/>
                        </a:rPr>
                        <a:t>Nerdio</a:t>
                      </a:r>
                      <a:r>
                        <a:rPr lang="en-US" sz="1400" i="1">
                          <a:solidFill>
                            <a:schemeClr val="accent1"/>
                          </a:solidFill>
                          <a:latin typeface="+mn-lt"/>
                        </a:rPr>
                        <a:t>, NetApp (</a:t>
                      </a:r>
                      <a:r>
                        <a:rPr lang="en-US" sz="1400" i="1" err="1">
                          <a:solidFill>
                            <a:schemeClr val="accent1"/>
                          </a:solidFill>
                          <a:latin typeface="+mn-lt"/>
                        </a:rPr>
                        <a:t>CloudJumper</a:t>
                      </a:r>
                      <a:r>
                        <a:rPr lang="en-US" sz="1400" i="1">
                          <a:solidFill>
                            <a:schemeClr val="accent1"/>
                          </a:solidFill>
                          <a:latin typeface="+mn-lt"/>
                        </a:rPr>
                        <a: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24642190"/>
                  </a:ext>
                </a:extLst>
              </a:tr>
              <a:tr h="574467">
                <a:tc>
                  <a:txBody>
                    <a:bodyPr/>
                    <a:lstStyle/>
                    <a:p>
                      <a:r>
                        <a:rPr lang="en-US" sz="1400" b="1" i="1">
                          <a:solidFill>
                            <a:schemeClr val="tx1"/>
                          </a:solidFill>
                          <a:latin typeface="+mn-lt"/>
                        </a:rPr>
                        <a:t>Printing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Remove the need for print server infrastructure</a:t>
                      </a:r>
                    </a:p>
                    <a:p>
                      <a:r>
                        <a:rPr lang="en-US" sz="1400" i="1">
                          <a:solidFill>
                            <a:schemeClr val="accent1"/>
                          </a:solidFill>
                          <a:latin typeface="+mn-lt"/>
                        </a:rPr>
                        <a:t>Example </a:t>
                      </a:r>
                      <a:r>
                        <a:rPr lang="en-US" sz="1400">
                          <a:solidFill>
                            <a:schemeClr val="accent1"/>
                          </a:solidFill>
                          <a:latin typeface="+mn-lt"/>
                        </a:rPr>
                        <a:t>– </a:t>
                      </a:r>
                      <a:r>
                        <a:rPr lang="en-US" sz="1400" i="1" err="1">
                          <a:solidFill>
                            <a:schemeClr val="accent1"/>
                          </a:solidFill>
                          <a:latin typeface="+mn-lt"/>
                        </a:rPr>
                        <a:t>PrinterLogic</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8866528"/>
                  </a:ext>
                </a:extLst>
              </a:tr>
              <a:tr h="825891">
                <a:tc>
                  <a:txBody>
                    <a:bodyPr/>
                    <a:lstStyle/>
                    <a:p>
                      <a:r>
                        <a:rPr lang="en-US" sz="1400" b="1" i="1">
                          <a:solidFill>
                            <a:schemeClr val="tx1"/>
                          </a:solidFill>
                          <a:latin typeface="+mn-lt"/>
                        </a:rPr>
                        <a:t>App Compatibility Assessment / Remediation</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app compatibility for layering new packaging</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400" i="1">
                          <a:solidFill>
                            <a:schemeClr val="accent1"/>
                          </a:solidFill>
                          <a:latin typeface="+mn-lt"/>
                        </a:rPr>
                        <a:t>Example – </a:t>
                      </a:r>
                      <a:r>
                        <a:rPr lang="en-US" sz="1400" i="1" err="1">
                          <a:solidFill>
                            <a:schemeClr val="accent1"/>
                          </a:solidFill>
                          <a:latin typeface="+mn-lt"/>
                        </a:rPr>
                        <a:t>PolicyPak</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49513861"/>
                  </a:ext>
                </a:extLst>
              </a:tr>
            </a:tbl>
          </a:graphicData>
        </a:graphic>
      </p:graphicFrame>
      <p:sp>
        <p:nvSpPr>
          <p:cNvPr id="5" name="TextBox 4">
            <a:extLst>
              <a:ext uri="{FF2B5EF4-FFF2-40B4-BE49-F238E27FC236}">
                <a16:creationId xmlns:a16="http://schemas.microsoft.com/office/drawing/2014/main" id="{F8DAADA4-2419-4694-AE02-537AE1982F57}"/>
              </a:ext>
            </a:extLst>
          </p:cNvPr>
          <p:cNvSpPr txBox="1"/>
          <p:nvPr/>
        </p:nvSpPr>
        <p:spPr>
          <a:xfrm>
            <a:off x="547527" y="1069910"/>
            <a:ext cx="1109694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Rich ISV partner ecosystem allows you to further enhance your WVD experience</a:t>
            </a:r>
          </a:p>
        </p:txBody>
      </p:sp>
      <p:sp>
        <p:nvSpPr>
          <p:cNvPr id="6" name="TextBox 5">
            <a:extLst>
              <a:ext uri="{FF2B5EF4-FFF2-40B4-BE49-F238E27FC236}">
                <a16:creationId xmlns:a16="http://schemas.microsoft.com/office/drawing/2014/main" id="{2DCE8185-9A4A-4194-BB0E-FE35BD44B1FF}"/>
              </a:ext>
            </a:extLst>
          </p:cNvPr>
          <p:cNvSpPr txBox="1"/>
          <p:nvPr/>
        </p:nvSpPr>
        <p:spPr>
          <a:xfrm>
            <a:off x="468503" y="6547384"/>
            <a:ext cx="11096945" cy="492443"/>
          </a:xfrm>
          <a:prstGeom prst="rect">
            <a:avLst/>
          </a:prstGeom>
          <a:noFill/>
        </p:spPr>
        <p:txBody>
          <a:bodyPr wrap="square" lIns="0" tIns="0" rIns="0" bIns="0" rtlCol="0">
            <a:spAutoFit/>
          </a:bodyPr>
          <a:lstStyle/>
          <a:p>
            <a:r>
              <a:rPr lang="en-US" sz="1400"/>
              <a:t>Please explore our rich partner environment - https://docs.microsoft.com/en-us/azure/virtual-desktop/partners</a:t>
            </a:r>
          </a:p>
          <a:p>
            <a:pPr algn="l"/>
            <a:endParaRPr lang="en-US"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1638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a:t>Best Practices</a:t>
            </a:r>
          </a:p>
        </p:txBody>
      </p:sp>
    </p:spTree>
    <p:extLst>
      <p:ext uri="{BB962C8B-B14F-4D97-AF65-F5344CB8AC3E}">
        <p14:creationId xmlns:p14="http://schemas.microsoft.com/office/powerpoint/2010/main" val="26528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4098"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588262" y="457200"/>
            <a:ext cx="11507167" cy="683537"/>
          </a:xfrm>
        </p:spPr>
        <p:txBody>
          <a:bodyPr/>
          <a:lstStyle/>
          <a:p>
            <a:r>
              <a:rPr lang="en-US"/>
              <a:t>Windows Virtual Desktop Host Sizing Recommendations</a:t>
            </a:r>
          </a:p>
        </p:txBody>
      </p:sp>
      <p:sp>
        <p:nvSpPr>
          <p:cNvPr id="6" name="Text Placeholder 5">
            <a:extLst>
              <a:ext uri="{FF2B5EF4-FFF2-40B4-BE49-F238E27FC236}">
                <a16:creationId xmlns:a16="http://schemas.microsoft.com/office/drawing/2014/main" id="{782A7708-9756-4B67-8AE1-26F71EBC80CA}"/>
              </a:ext>
            </a:extLst>
          </p:cNvPr>
          <p:cNvSpPr>
            <a:spLocks noGrp="1"/>
          </p:cNvSpPr>
          <p:nvPr>
            <p:ph type="body" sz="quarter" idx="4294967295"/>
          </p:nvPr>
        </p:nvSpPr>
        <p:spPr>
          <a:xfrm>
            <a:off x="589533" y="1414290"/>
            <a:ext cx="11017250" cy="5293757"/>
          </a:xfrm>
        </p:spPr>
        <p:txBody>
          <a:bodyPr/>
          <a:lstStyle/>
          <a:p>
            <a:pPr marL="0" lvl="0" indent="0" eaLnBrk="0" fontAlgn="base" hangingPunct="0">
              <a:spcBef>
                <a:spcPct val="0"/>
              </a:spcBef>
              <a:spcAft>
                <a:spcPct val="0"/>
              </a:spcAft>
              <a:buNone/>
            </a:pPr>
            <a:r>
              <a:rPr lang="en-US" altLang="en-US" sz="2000" b="1">
                <a:solidFill>
                  <a:schemeClr val="tx1">
                    <a:lumMod val="75000"/>
                    <a:lumOff val="25000"/>
                  </a:schemeClr>
                </a:solidFill>
                <a:latin typeface="+mn-lt"/>
                <a:cs typeface="Segoe UI" panose="020B0502040204020203" pitchFamily="34" charset="0"/>
              </a:rPr>
              <a:t>Multi-Session Recommendations</a:t>
            </a:r>
          </a:p>
          <a:p>
            <a:pPr marL="0" lvl="0" indent="0" eaLnBrk="0" fontAlgn="base" hangingPunct="0">
              <a:spcBef>
                <a:spcPct val="0"/>
              </a:spcBef>
              <a:spcAft>
                <a:spcPct val="0"/>
              </a:spcAft>
              <a:buNone/>
            </a:pPr>
            <a:r>
              <a:rPr lang="en-US" altLang="en-US" sz="1600">
                <a:solidFill>
                  <a:schemeClr val="tx1">
                    <a:lumMod val="75000"/>
                    <a:lumOff val="25000"/>
                  </a:schemeClr>
                </a:solidFill>
                <a:latin typeface="+mn-lt"/>
                <a:cs typeface="Segoe UI" panose="020B0502040204020203" pitchFamily="34" charset="0"/>
              </a:rPr>
              <a:t>The following table lists the maximum suggested number of users per virtual central processing unit (vCPU) and the minimum VM configuration for each workload. These recommendations are based on </a:t>
            </a:r>
            <a:r>
              <a:rPr lang="en-US" altLang="en-US" sz="1600">
                <a:latin typeface="+mn-lt"/>
                <a:hlinkClick r:id="rId7"/>
              </a:rPr>
              <a:t>Remote Desktop workloads </a:t>
            </a:r>
            <a:endParaRPr lang="en-US" altLang="en-US" sz="16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endParaRPr lang="en-US" altLang="en-US" sz="2000" b="1">
              <a:solidFill>
                <a:schemeClr val="tx1">
                  <a:lumMod val="75000"/>
                  <a:lumOff val="25000"/>
                </a:schemeClr>
              </a:solidFill>
              <a:latin typeface="+mn-lt"/>
              <a:cs typeface="Segoe UI" panose="020B0502040204020203" pitchFamily="34" charset="0"/>
            </a:endParaRPr>
          </a:p>
          <a:p>
            <a:pPr marL="0" indent="0">
              <a:buNone/>
            </a:pPr>
            <a:endParaRPr lang="en-US" altLang="en-US" sz="2000" b="1">
              <a:solidFill>
                <a:schemeClr val="tx1">
                  <a:lumMod val="75000"/>
                  <a:lumOff val="25000"/>
                </a:schemeClr>
              </a:solidFill>
              <a:latin typeface="+mn-lt"/>
              <a:cs typeface="Segoe UI" panose="020B0502040204020203" pitchFamily="34" charset="0"/>
            </a:endParaRPr>
          </a:p>
          <a:p>
            <a:pPr marL="0" indent="0">
              <a:buNone/>
            </a:pPr>
            <a:r>
              <a:rPr lang="en-US" altLang="en-US" sz="2000" b="1">
                <a:solidFill>
                  <a:schemeClr val="tx1">
                    <a:lumMod val="75000"/>
                    <a:lumOff val="25000"/>
                  </a:schemeClr>
                </a:solidFill>
                <a:latin typeface="+mn-lt"/>
                <a:cs typeface="Segoe UI" panose="020B0502040204020203" pitchFamily="34" charset="0"/>
              </a:rPr>
              <a:t>Single Session / Personal Desktop Recommendations</a:t>
            </a:r>
            <a:endParaRPr lang="en-US" sz="2000">
              <a:latin typeface="+mn-lt"/>
            </a:endParaRPr>
          </a:p>
          <a:p>
            <a:r>
              <a:rPr lang="en-US" sz="1600">
                <a:solidFill>
                  <a:schemeClr val="tx1">
                    <a:lumMod val="75000"/>
                    <a:lumOff val="25000"/>
                  </a:schemeClr>
                </a:solidFill>
                <a:latin typeface="+mn-lt"/>
              </a:rPr>
              <a:t>Sizing largely dependent on the workload, apps deployed, and user type. </a:t>
            </a:r>
          </a:p>
          <a:p>
            <a:r>
              <a:rPr lang="en-US" sz="1600">
                <a:solidFill>
                  <a:schemeClr val="tx1">
                    <a:lumMod val="75000"/>
                    <a:lumOff val="25000"/>
                  </a:schemeClr>
                </a:solidFill>
                <a:latin typeface="+mn-lt"/>
              </a:rPr>
              <a:t>We recommend at least two physical CPU cores per VM (typically four vCPUs with hyperthreading). </a:t>
            </a:r>
          </a:p>
          <a:p>
            <a:r>
              <a:rPr lang="en-US" sz="1600">
                <a:solidFill>
                  <a:schemeClr val="tx1">
                    <a:lumMod val="75000"/>
                    <a:lumOff val="25000"/>
                  </a:schemeClr>
                </a:solidFill>
                <a:latin typeface="+mn-lt"/>
              </a:rPr>
              <a:t>If you need more specific VM sizing recommendations for single-session scenarios, check with your software vendors specific to your workload. </a:t>
            </a:r>
          </a:p>
          <a:p>
            <a:r>
              <a:rPr lang="en-US" sz="1600">
                <a:solidFill>
                  <a:schemeClr val="tx1">
                    <a:lumMod val="75000"/>
                    <a:lumOff val="25000"/>
                  </a:schemeClr>
                </a:solidFill>
                <a:latin typeface="+mn-lt"/>
              </a:rPr>
              <a:t>VM sizing for single-session VMs will likely align with physical device guidelines. </a:t>
            </a:r>
          </a:p>
          <a:p>
            <a:r>
              <a:rPr lang="en-US" sz="1600">
                <a:solidFill>
                  <a:schemeClr val="tx1">
                    <a:lumMod val="75000"/>
                    <a:lumOff val="25000"/>
                  </a:schemeClr>
                </a:solidFill>
              </a:rPr>
              <a:t>Use other tools to get granular level sizing and scaling recommendations.</a:t>
            </a:r>
            <a:endParaRPr lang="en-US" sz="1600">
              <a:latin typeface="+mn-lt"/>
            </a:endParaRPr>
          </a:p>
        </p:txBody>
      </p:sp>
      <p:graphicFrame>
        <p:nvGraphicFramePr>
          <p:cNvPr id="8" name="Table 5">
            <a:extLst>
              <a:ext uri="{FF2B5EF4-FFF2-40B4-BE49-F238E27FC236}">
                <a16:creationId xmlns:a16="http://schemas.microsoft.com/office/drawing/2014/main" id="{313C0961-9A0F-42C0-9B87-C0E0046F3AD2}"/>
              </a:ext>
            </a:extLst>
          </p:cNvPr>
          <p:cNvGraphicFramePr>
            <a:graphicFrameLocks noGrp="1"/>
          </p:cNvGraphicFramePr>
          <p:nvPr/>
        </p:nvGraphicFramePr>
        <p:xfrm>
          <a:off x="585218" y="2377104"/>
          <a:ext cx="10438382" cy="1823216"/>
        </p:xfrm>
        <a:graphic>
          <a:graphicData uri="http://schemas.openxmlformats.org/drawingml/2006/table">
            <a:tbl>
              <a:tblPr firstRow="1" bandRow="1">
                <a:tableStyleId>{6E25E649-3F16-4E02-A733-19D2CDBF48F0}</a:tableStyleId>
              </a:tblPr>
              <a:tblGrid>
                <a:gridCol w="1455487">
                  <a:extLst>
                    <a:ext uri="{9D8B030D-6E8A-4147-A177-3AD203B41FA5}">
                      <a16:colId xmlns:a16="http://schemas.microsoft.com/office/drawing/2014/main" val="1728251903"/>
                    </a:ext>
                  </a:extLst>
                </a:gridCol>
                <a:gridCol w="1430784">
                  <a:extLst>
                    <a:ext uri="{9D8B030D-6E8A-4147-A177-3AD203B41FA5}">
                      <a16:colId xmlns:a16="http://schemas.microsoft.com/office/drawing/2014/main" val="2390488109"/>
                    </a:ext>
                  </a:extLst>
                </a:gridCol>
                <a:gridCol w="3900911">
                  <a:extLst>
                    <a:ext uri="{9D8B030D-6E8A-4147-A177-3AD203B41FA5}">
                      <a16:colId xmlns:a16="http://schemas.microsoft.com/office/drawing/2014/main" val="1421644117"/>
                    </a:ext>
                  </a:extLst>
                </a:gridCol>
                <a:gridCol w="1923459">
                  <a:extLst>
                    <a:ext uri="{9D8B030D-6E8A-4147-A177-3AD203B41FA5}">
                      <a16:colId xmlns:a16="http://schemas.microsoft.com/office/drawing/2014/main" val="1372744196"/>
                    </a:ext>
                  </a:extLst>
                </a:gridCol>
                <a:gridCol w="1727741">
                  <a:extLst>
                    <a:ext uri="{9D8B030D-6E8A-4147-A177-3AD203B41FA5}">
                      <a16:colId xmlns:a16="http://schemas.microsoft.com/office/drawing/2014/main" val="354697561"/>
                    </a:ext>
                  </a:extLst>
                </a:gridCol>
              </a:tblGrid>
              <a:tr h="363550">
                <a:tc>
                  <a:txBody>
                    <a:bodyPr/>
                    <a:lstStyle/>
                    <a:p>
                      <a:pPr algn="ctr" fontAlgn="b"/>
                      <a:r>
                        <a:rPr lang="en-US" sz="1400">
                          <a:effectLst/>
                        </a:rPr>
                        <a:t>Workload type</a:t>
                      </a:r>
                    </a:p>
                  </a:txBody>
                  <a:tcPr marL="28296" marR="28296" marT="14148" marB="14148" anchor="ctr"/>
                </a:tc>
                <a:tc>
                  <a:txBody>
                    <a:bodyPr/>
                    <a:lstStyle/>
                    <a:p>
                      <a:pPr algn="ctr" fontAlgn="b"/>
                      <a:r>
                        <a:rPr lang="en-US" sz="1400">
                          <a:effectLst/>
                        </a:rPr>
                        <a:t>Maximum users per vCPU</a:t>
                      </a:r>
                    </a:p>
                  </a:txBody>
                  <a:tcPr marL="28296" marR="28296" marT="14148" marB="14148" anchor="ctr"/>
                </a:tc>
                <a:tc>
                  <a:txBody>
                    <a:bodyPr/>
                    <a:lstStyle/>
                    <a:p>
                      <a:pPr algn="ctr" fontAlgn="b"/>
                      <a:r>
                        <a:rPr lang="en-US" sz="1400">
                          <a:effectLst/>
                        </a:rPr>
                        <a:t>vCPU/RAM/OS storage minimum</a:t>
                      </a:r>
                    </a:p>
                  </a:txBody>
                  <a:tcPr marL="28296" marR="28296" marT="14148" marB="14148" anchor="ctr"/>
                </a:tc>
                <a:tc>
                  <a:txBody>
                    <a:bodyPr/>
                    <a:lstStyle/>
                    <a:p>
                      <a:pPr algn="ctr" fontAlgn="b"/>
                      <a:r>
                        <a:rPr lang="en-US" sz="1400">
                          <a:effectLst/>
                        </a:rPr>
                        <a:t>Example Azure instances</a:t>
                      </a:r>
                    </a:p>
                  </a:txBody>
                  <a:tcPr marL="28296" marR="28296" marT="14148" marB="14148" anchor="ctr"/>
                </a:tc>
                <a:tc>
                  <a:txBody>
                    <a:bodyPr/>
                    <a:lstStyle/>
                    <a:p>
                      <a:pPr algn="ctr" fontAlgn="b"/>
                      <a:r>
                        <a:rPr lang="en-US" sz="1400">
                          <a:effectLst/>
                        </a:rPr>
                        <a:t>Profile container storage minimum</a:t>
                      </a:r>
                    </a:p>
                  </a:txBody>
                  <a:tcPr marL="28296" marR="28296" marT="14148" marB="14148" anchor="ctr"/>
                </a:tc>
                <a:extLst>
                  <a:ext uri="{0D108BD9-81ED-4DB2-BD59-A6C34878D82A}">
                    <a16:rowId xmlns:a16="http://schemas.microsoft.com/office/drawing/2014/main" val="3507078607"/>
                  </a:ext>
                </a:extLst>
              </a:tr>
              <a:tr h="399338">
                <a:tc>
                  <a:txBody>
                    <a:bodyPr/>
                    <a:lstStyle/>
                    <a:p>
                      <a:pPr algn="l" fontAlgn="t"/>
                      <a:r>
                        <a:rPr lang="en-US" sz="1400">
                          <a:effectLst/>
                        </a:rPr>
                        <a:t>Light</a:t>
                      </a:r>
                    </a:p>
                  </a:txBody>
                  <a:tcPr marL="28296" marR="28296" marT="14148" marB="14148" anchor="ctr"/>
                </a:tc>
                <a:tc>
                  <a:txBody>
                    <a:bodyPr/>
                    <a:lstStyle/>
                    <a:p>
                      <a:pPr algn="ctr" fontAlgn="t"/>
                      <a:r>
                        <a:rPr lang="en-US" sz="1400">
                          <a:effectLst/>
                        </a:rPr>
                        <a:t>6</a:t>
                      </a:r>
                    </a:p>
                  </a:txBody>
                  <a:tcPr marL="28296" marR="28296" marT="14148" marB="14148" anchor="ctr"/>
                </a:tc>
                <a:tc>
                  <a:txBody>
                    <a:bodyPr/>
                    <a:lstStyle/>
                    <a:p>
                      <a:pPr algn="l" fontAlgn="t"/>
                      <a:r>
                        <a:rPr lang="en-US" sz="1400">
                          <a:effectLst/>
                        </a:rPr>
                        <a:t>2 vCPUs, 8 GB RAM, 16 GB storage</a:t>
                      </a:r>
                    </a:p>
                  </a:txBody>
                  <a:tcPr marL="28296" marR="28296" marT="14148" marB="14148" anchor="ctr"/>
                </a:tc>
                <a:tc>
                  <a:txBody>
                    <a:bodyPr/>
                    <a:lstStyle/>
                    <a:p>
                      <a:pPr algn="l" fontAlgn="t"/>
                      <a:r>
                        <a:rPr lang="en-US" sz="1400">
                          <a:effectLst/>
                        </a:rPr>
                        <a:t>D2s_v3, F2s_v2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1292978374"/>
                  </a:ext>
                </a:extLst>
              </a:tr>
              <a:tr h="338860">
                <a:tc>
                  <a:txBody>
                    <a:bodyPr/>
                    <a:lstStyle/>
                    <a:p>
                      <a:pPr algn="l" fontAlgn="t"/>
                      <a:r>
                        <a:rPr lang="en-US" sz="1400">
                          <a:effectLst/>
                        </a:rPr>
                        <a:t>Medium</a:t>
                      </a:r>
                    </a:p>
                  </a:txBody>
                  <a:tcPr marL="28296" marR="28296" marT="14148" marB="14148" anchor="ctr"/>
                </a:tc>
                <a:tc>
                  <a:txBody>
                    <a:bodyPr/>
                    <a:lstStyle/>
                    <a:p>
                      <a:pPr algn="ctr" fontAlgn="t"/>
                      <a:r>
                        <a:rPr lang="en-US" sz="1400">
                          <a:effectLst/>
                        </a:rPr>
                        <a:t>4</a:t>
                      </a:r>
                    </a:p>
                  </a:txBody>
                  <a:tcPr marL="28296" marR="28296" marT="14148" marB="14148" anchor="ctr"/>
                </a:tc>
                <a:tc>
                  <a:txBody>
                    <a:bodyPr/>
                    <a:lstStyle/>
                    <a:p>
                      <a:pPr algn="l" fontAlgn="t"/>
                      <a:r>
                        <a:rPr lang="en-US" sz="1400">
                          <a:effectLst/>
                        </a:rPr>
                        <a:t>4 vCPUs, 16 GB RAM, 32 GB storage</a:t>
                      </a:r>
                    </a:p>
                  </a:txBody>
                  <a:tcPr marL="28296" marR="28296" marT="14148" marB="14148" anchor="ctr"/>
                </a:tc>
                <a:tc>
                  <a:txBody>
                    <a:bodyPr/>
                    <a:lstStyle/>
                    <a:p>
                      <a:pPr algn="l" fontAlgn="t"/>
                      <a:r>
                        <a:rPr lang="en-US" sz="1400">
                          <a:effectLst/>
                        </a:rPr>
                        <a:t>D4s_v3, F4s_v2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3947475749"/>
                  </a:ext>
                </a:extLst>
              </a:tr>
              <a:tr h="363550">
                <a:tc>
                  <a:txBody>
                    <a:bodyPr/>
                    <a:lstStyle/>
                    <a:p>
                      <a:pPr algn="l" fontAlgn="t"/>
                      <a:r>
                        <a:rPr lang="en-US" sz="1400">
                          <a:effectLst/>
                        </a:rPr>
                        <a:t>Heavy</a:t>
                      </a:r>
                    </a:p>
                  </a:txBody>
                  <a:tcPr marL="28296" marR="28296" marT="14148" marB="14148" anchor="ctr"/>
                </a:tc>
                <a:tc>
                  <a:txBody>
                    <a:bodyPr/>
                    <a:lstStyle/>
                    <a:p>
                      <a:pPr algn="ctr" fontAlgn="t"/>
                      <a:r>
                        <a:rPr lang="en-US" sz="1400">
                          <a:effectLst/>
                        </a:rPr>
                        <a:t>2</a:t>
                      </a:r>
                    </a:p>
                  </a:txBody>
                  <a:tcPr marL="28296" marR="28296" marT="14148" marB="14148" anchor="ctr"/>
                </a:tc>
                <a:tc>
                  <a:txBody>
                    <a:bodyPr/>
                    <a:lstStyle/>
                    <a:p>
                      <a:pPr algn="l" fontAlgn="t"/>
                      <a:r>
                        <a:rPr lang="en-US" sz="1400">
                          <a:effectLst/>
                        </a:rPr>
                        <a:t>4 vCPUs, 16 GB RAM, 32 GB storage</a:t>
                      </a:r>
                    </a:p>
                  </a:txBody>
                  <a:tcPr marL="28296" marR="28296" marT="14148" marB="14148" anchor="ctr"/>
                </a:tc>
                <a:tc>
                  <a:txBody>
                    <a:bodyPr/>
                    <a:lstStyle/>
                    <a:p>
                      <a:pPr algn="l" fontAlgn="t"/>
                      <a:r>
                        <a:rPr lang="en-US" sz="1400">
                          <a:effectLst/>
                        </a:rPr>
                        <a:t>D4s_v3, F4s_v2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635912221"/>
                  </a:ext>
                </a:extLst>
              </a:tr>
              <a:tr h="266452">
                <a:tc>
                  <a:txBody>
                    <a:bodyPr/>
                    <a:lstStyle/>
                    <a:p>
                      <a:pPr algn="l" fontAlgn="t"/>
                      <a:r>
                        <a:rPr lang="en-US" sz="1400">
                          <a:effectLst/>
                        </a:rPr>
                        <a:t>Power</a:t>
                      </a:r>
                    </a:p>
                  </a:txBody>
                  <a:tcPr marL="28296" marR="28296" marT="14148" marB="14148" anchor="ctr"/>
                </a:tc>
                <a:tc>
                  <a:txBody>
                    <a:bodyPr/>
                    <a:lstStyle/>
                    <a:p>
                      <a:pPr algn="ctr" fontAlgn="t"/>
                      <a:r>
                        <a:rPr lang="en-US" sz="1400">
                          <a:effectLst/>
                        </a:rPr>
                        <a:t>1</a:t>
                      </a:r>
                    </a:p>
                  </a:txBody>
                  <a:tcPr marL="28296" marR="28296" marT="14148" marB="14148" anchor="ctr"/>
                </a:tc>
                <a:tc>
                  <a:txBody>
                    <a:bodyPr/>
                    <a:lstStyle/>
                    <a:p>
                      <a:pPr algn="l" fontAlgn="t"/>
                      <a:r>
                        <a:rPr lang="en-US" sz="1400">
                          <a:effectLst/>
                        </a:rPr>
                        <a:t>6 vCPUs, 56 GB RAM, 340 GB storage</a:t>
                      </a:r>
                    </a:p>
                  </a:txBody>
                  <a:tcPr marL="28296" marR="28296" marT="14148" marB="14148" anchor="ctr"/>
                </a:tc>
                <a:tc>
                  <a:txBody>
                    <a:bodyPr/>
                    <a:lstStyle/>
                    <a:p>
                      <a:pPr algn="l" fontAlgn="t"/>
                      <a:r>
                        <a:rPr lang="en-US" sz="1400">
                          <a:effectLst/>
                        </a:rPr>
                        <a:t>D4s_v3, F4s_v2, NV6</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674694037"/>
                  </a:ext>
                </a:extLst>
              </a:tr>
            </a:tbl>
          </a:graphicData>
        </a:graphic>
      </p:graphicFrame>
    </p:spTree>
    <p:extLst>
      <p:ext uri="{BB962C8B-B14F-4D97-AF65-F5344CB8AC3E}">
        <p14:creationId xmlns:p14="http://schemas.microsoft.com/office/powerpoint/2010/main" val="38907957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8323-B9CC-4DF9-A498-0C9816CF11BD}"/>
              </a:ext>
            </a:extLst>
          </p:cNvPr>
          <p:cNvSpPr>
            <a:spLocks noGrp="1"/>
          </p:cNvSpPr>
          <p:nvPr>
            <p:ph type="title"/>
          </p:nvPr>
        </p:nvSpPr>
        <p:spPr>
          <a:xfrm>
            <a:off x="379717" y="295672"/>
            <a:ext cx="11018520" cy="1107996"/>
          </a:xfrm>
        </p:spPr>
        <p:txBody>
          <a:bodyPr/>
          <a:lstStyle/>
          <a:p>
            <a:pPr algn="l"/>
            <a:r>
              <a:rPr lang="en-US">
                <a:solidFill>
                  <a:schemeClr val="accent2"/>
                </a:solidFill>
              </a:rPr>
              <a:t>Rely on multi-layered security controls across hybrid environments</a:t>
            </a:r>
          </a:p>
        </p:txBody>
      </p:sp>
      <p:sp>
        <p:nvSpPr>
          <p:cNvPr id="3" name="Text Placeholder 2">
            <a:extLst>
              <a:ext uri="{FF2B5EF4-FFF2-40B4-BE49-F238E27FC236}">
                <a16:creationId xmlns:a16="http://schemas.microsoft.com/office/drawing/2014/main" id="{D67116B7-4AB4-4890-925F-B15C6A643BB3}"/>
              </a:ext>
            </a:extLst>
          </p:cNvPr>
          <p:cNvSpPr>
            <a:spLocks noGrp="1"/>
          </p:cNvSpPr>
          <p:nvPr>
            <p:ph type="body" sz="quarter" idx="10"/>
          </p:nvPr>
        </p:nvSpPr>
        <p:spPr>
          <a:xfrm>
            <a:off x="5045006" y="3224512"/>
            <a:ext cx="2155408" cy="1369606"/>
          </a:xfrm>
        </p:spPr>
        <p:txBody>
          <a:bodyPr/>
          <a:lstStyle/>
          <a:p>
            <a:pPr algn="ctr"/>
            <a:r>
              <a:rPr lang="en-US"/>
              <a:t>Identity </a:t>
            </a:r>
            <a:br>
              <a:rPr lang="en-US"/>
            </a:br>
            <a:r>
              <a:rPr lang="en-US"/>
              <a:t>&amp; access</a:t>
            </a:r>
          </a:p>
          <a:p>
            <a:pPr lvl="1" algn="ctr"/>
            <a:r>
              <a:rPr lang="en-US"/>
              <a:t>Unify identity management and secure identities to implement zero trust</a:t>
            </a:r>
          </a:p>
        </p:txBody>
      </p:sp>
      <p:sp>
        <p:nvSpPr>
          <p:cNvPr id="4" name="Text Placeholder 3">
            <a:extLst>
              <a:ext uri="{FF2B5EF4-FFF2-40B4-BE49-F238E27FC236}">
                <a16:creationId xmlns:a16="http://schemas.microsoft.com/office/drawing/2014/main" id="{443D60A0-41B7-4205-A0AF-C810B31F4D50}"/>
              </a:ext>
            </a:extLst>
          </p:cNvPr>
          <p:cNvSpPr>
            <a:spLocks noGrp="1"/>
          </p:cNvSpPr>
          <p:nvPr>
            <p:ph type="body" sz="quarter" idx="11"/>
          </p:nvPr>
        </p:nvSpPr>
        <p:spPr>
          <a:xfrm>
            <a:off x="7721232" y="3220693"/>
            <a:ext cx="1645920" cy="1369606"/>
          </a:xfrm>
        </p:spPr>
        <p:txBody>
          <a:bodyPr/>
          <a:lstStyle/>
          <a:p>
            <a:pPr algn="ctr"/>
            <a:r>
              <a:rPr lang="en-US"/>
              <a:t>App and data security</a:t>
            </a:r>
          </a:p>
          <a:p>
            <a:pPr lvl="1" algn="ctr"/>
            <a:r>
              <a:rPr lang="en-US"/>
              <a:t>Encrypt data, and protect keys and secrets used by apps</a:t>
            </a:r>
          </a:p>
        </p:txBody>
      </p:sp>
      <p:sp>
        <p:nvSpPr>
          <p:cNvPr id="5" name="Text Placeholder 4">
            <a:extLst>
              <a:ext uri="{FF2B5EF4-FFF2-40B4-BE49-F238E27FC236}">
                <a16:creationId xmlns:a16="http://schemas.microsoft.com/office/drawing/2014/main" id="{A73EDB29-456C-4179-BB8E-24EF8159364B}"/>
              </a:ext>
            </a:extLst>
          </p:cNvPr>
          <p:cNvSpPr>
            <a:spLocks noGrp="1"/>
          </p:cNvSpPr>
          <p:nvPr>
            <p:ph type="body" sz="quarter" idx="12"/>
          </p:nvPr>
        </p:nvSpPr>
        <p:spPr>
          <a:xfrm>
            <a:off x="10003866" y="3222258"/>
            <a:ext cx="1645920" cy="1369606"/>
          </a:xfrm>
        </p:spPr>
        <p:txBody>
          <a:bodyPr/>
          <a:lstStyle/>
          <a:p>
            <a:pPr algn="ctr"/>
            <a:r>
              <a:rPr lang="en-US"/>
              <a:t>Network </a:t>
            </a:r>
            <a:br>
              <a:rPr lang="en-US"/>
            </a:br>
            <a:r>
              <a:rPr lang="en-US"/>
              <a:t>security</a:t>
            </a:r>
          </a:p>
          <a:p>
            <a:pPr lvl="1" algn="ctr"/>
            <a:r>
              <a:rPr lang="en-US"/>
              <a:t>Enhance the protection of your virtual networks</a:t>
            </a:r>
          </a:p>
        </p:txBody>
      </p:sp>
      <p:sp>
        <p:nvSpPr>
          <p:cNvPr id="17" name="Text Placeholder 16">
            <a:extLst>
              <a:ext uri="{FF2B5EF4-FFF2-40B4-BE49-F238E27FC236}">
                <a16:creationId xmlns:a16="http://schemas.microsoft.com/office/drawing/2014/main" id="{0971FEF7-D66B-4917-9235-1A6CA4AD7597}"/>
              </a:ext>
            </a:extLst>
          </p:cNvPr>
          <p:cNvSpPr>
            <a:spLocks noGrp="1"/>
          </p:cNvSpPr>
          <p:nvPr>
            <p:ph type="body" sz="quarter" idx="14"/>
          </p:nvPr>
        </p:nvSpPr>
        <p:spPr>
          <a:xfrm>
            <a:off x="2964527" y="3222364"/>
            <a:ext cx="1645920" cy="1369606"/>
          </a:xfrm>
        </p:spPr>
        <p:txBody>
          <a:bodyPr/>
          <a:lstStyle/>
          <a:p>
            <a:pPr algn="ctr"/>
            <a:r>
              <a:rPr lang="en-US"/>
              <a:t>Threat </a:t>
            </a:r>
            <a:br>
              <a:rPr lang="en-US"/>
            </a:br>
            <a:r>
              <a:rPr lang="en-US"/>
              <a:t>protection</a:t>
            </a:r>
          </a:p>
          <a:p>
            <a:pPr lvl="1" algn="ctr"/>
            <a:r>
              <a:rPr lang="en-US"/>
              <a:t>Access cloud-native SIEM and AI-driven security analytics</a:t>
            </a:r>
          </a:p>
        </p:txBody>
      </p:sp>
      <p:sp>
        <p:nvSpPr>
          <p:cNvPr id="18" name="Text Placeholder 17">
            <a:extLst>
              <a:ext uri="{FF2B5EF4-FFF2-40B4-BE49-F238E27FC236}">
                <a16:creationId xmlns:a16="http://schemas.microsoft.com/office/drawing/2014/main" id="{8A4D3BCB-1D02-4DED-A87F-EDD2B9F598D4}"/>
              </a:ext>
            </a:extLst>
          </p:cNvPr>
          <p:cNvSpPr>
            <a:spLocks noGrp="1"/>
          </p:cNvSpPr>
          <p:nvPr>
            <p:ph type="body" sz="quarter" idx="15"/>
          </p:nvPr>
        </p:nvSpPr>
        <p:spPr>
          <a:xfrm>
            <a:off x="688876" y="3214676"/>
            <a:ext cx="1841092" cy="1369606"/>
          </a:xfrm>
        </p:spPr>
        <p:txBody>
          <a:bodyPr/>
          <a:lstStyle/>
          <a:p>
            <a:pPr algn="ctr"/>
            <a:r>
              <a:rPr lang="en-US"/>
              <a:t>Security     management</a:t>
            </a:r>
          </a:p>
          <a:p>
            <a:pPr lvl="1" algn="ctr"/>
            <a:r>
              <a:rPr lang="en-US"/>
              <a:t>Manage security state of hybrid workloads with a single view</a:t>
            </a:r>
          </a:p>
        </p:txBody>
      </p:sp>
      <p:sp>
        <p:nvSpPr>
          <p:cNvPr id="33" name="Rectangle 32">
            <a:extLst>
              <a:ext uri="{FF2B5EF4-FFF2-40B4-BE49-F238E27FC236}">
                <a16:creationId xmlns:a16="http://schemas.microsoft.com/office/drawing/2014/main" id="{CCCEC53B-5BCA-4C30-893C-844A40555400}"/>
              </a:ext>
            </a:extLst>
          </p:cNvPr>
          <p:cNvSpPr/>
          <p:nvPr/>
        </p:nvSpPr>
        <p:spPr>
          <a:xfrm>
            <a:off x="8985290" y="193994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2427225F-6301-4E15-935C-53A80FE42ACF}"/>
              </a:ext>
            </a:extLst>
          </p:cNvPr>
          <p:cNvSpPr/>
          <p:nvPr/>
        </p:nvSpPr>
        <p:spPr>
          <a:xfrm>
            <a:off x="852109" y="380057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7" name="Rectangle 36">
            <a:extLst>
              <a:ext uri="{FF2B5EF4-FFF2-40B4-BE49-F238E27FC236}">
                <a16:creationId xmlns:a16="http://schemas.microsoft.com/office/drawing/2014/main" id="{72E8388D-36F2-44F4-8380-86B5A7EE12BC}"/>
              </a:ext>
            </a:extLst>
          </p:cNvPr>
          <p:cNvSpPr/>
          <p:nvPr/>
        </p:nvSpPr>
        <p:spPr>
          <a:xfrm>
            <a:off x="2418874" y="4056626"/>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8" name="TextBox 37">
            <a:extLst>
              <a:ext uri="{FF2B5EF4-FFF2-40B4-BE49-F238E27FC236}">
                <a16:creationId xmlns:a16="http://schemas.microsoft.com/office/drawing/2014/main" id="{526E799D-AAEB-4108-8226-37695571357D}"/>
              </a:ext>
            </a:extLst>
          </p:cNvPr>
          <p:cNvSpPr txBox="1"/>
          <p:nvPr/>
        </p:nvSpPr>
        <p:spPr>
          <a:xfrm>
            <a:off x="7074724"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39" name="TextBox 38">
            <a:extLst>
              <a:ext uri="{FF2B5EF4-FFF2-40B4-BE49-F238E27FC236}">
                <a16:creationId xmlns:a16="http://schemas.microsoft.com/office/drawing/2014/main" id="{E10806E8-46E7-456B-842B-F213E655F82D}"/>
              </a:ext>
            </a:extLst>
          </p:cNvPr>
          <p:cNvSpPr txBox="1"/>
          <p:nvPr/>
        </p:nvSpPr>
        <p:spPr>
          <a:xfrm>
            <a:off x="12578695" y="5091865"/>
            <a:ext cx="411764" cy="505101"/>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0" name="Text Placeholder 79">
            <a:extLst>
              <a:ext uri="{FF2B5EF4-FFF2-40B4-BE49-F238E27FC236}">
                <a16:creationId xmlns:a16="http://schemas.microsoft.com/office/drawing/2014/main" id="{0C19458C-898C-4BA7-9F2D-F227B0A97268}"/>
              </a:ext>
            </a:extLst>
          </p:cNvPr>
          <p:cNvSpPr txBox="1">
            <a:spLocks/>
          </p:cNvSpPr>
          <p:nvPr/>
        </p:nvSpPr>
        <p:spPr>
          <a:xfrm>
            <a:off x="4795839" y="5356815"/>
            <a:ext cx="2351991"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41" name="Text Placeholder 87">
            <a:extLst>
              <a:ext uri="{FF2B5EF4-FFF2-40B4-BE49-F238E27FC236}">
                <a16:creationId xmlns:a16="http://schemas.microsoft.com/office/drawing/2014/main" id="{B77CC9E0-36AF-4D98-8FAD-14A80A326E4D}"/>
              </a:ext>
            </a:extLst>
          </p:cNvPr>
          <p:cNvSpPr txBox="1">
            <a:spLocks/>
          </p:cNvSpPr>
          <p:nvPr/>
        </p:nvSpPr>
        <p:spPr>
          <a:xfrm>
            <a:off x="7485449" y="5367204"/>
            <a:ext cx="1640642"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Key Vault</a:t>
            </a:r>
          </a:p>
        </p:txBody>
      </p:sp>
      <p:grpSp>
        <p:nvGrpSpPr>
          <p:cNvPr id="90" name="Group 89">
            <a:extLst>
              <a:ext uri="{FF2B5EF4-FFF2-40B4-BE49-F238E27FC236}">
                <a16:creationId xmlns:a16="http://schemas.microsoft.com/office/drawing/2014/main" id="{64D6DDD0-6B90-4DBA-90F4-70A43CC07C6E}"/>
              </a:ext>
            </a:extLst>
          </p:cNvPr>
          <p:cNvGrpSpPr/>
          <p:nvPr/>
        </p:nvGrpSpPr>
        <p:grpSpPr>
          <a:xfrm>
            <a:off x="5888977" y="2119901"/>
            <a:ext cx="539938" cy="574854"/>
            <a:chOff x="1381629" y="2996336"/>
            <a:chExt cx="437141" cy="465410"/>
          </a:xfrm>
        </p:grpSpPr>
        <p:sp>
          <p:nvSpPr>
            <p:cNvPr id="86" name="Shield_EA18" title="Icon of a shield">
              <a:extLst>
                <a:ext uri="{FF2B5EF4-FFF2-40B4-BE49-F238E27FC236}">
                  <a16:creationId xmlns:a16="http://schemas.microsoft.com/office/drawing/2014/main" id="{2F861033-7D0F-4EE5-A592-2095B62034B5}"/>
                </a:ext>
              </a:extLst>
            </p:cNvPr>
            <p:cNvSpPr>
              <a:spLocks noChangeAspect="1"/>
            </p:cNvSpPr>
            <p:nvPr/>
          </p:nvSpPr>
          <p:spPr bwMode="auto">
            <a:xfrm>
              <a:off x="1381629" y="2996336"/>
              <a:ext cx="437141" cy="4654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hield_EA18" title="Icon of a shield">
              <a:extLst>
                <a:ext uri="{FF2B5EF4-FFF2-40B4-BE49-F238E27FC236}">
                  <a16:creationId xmlns:a16="http://schemas.microsoft.com/office/drawing/2014/main" id="{833D5335-24A8-43DD-900D-536DCB584876}"/>
                </a:ext>
              </a:extLst>
            </p:cNvPr>
            <p:cNvSpPr>
              <a:spLocks noChangeAspect="1"/>
            </p:cNvSpPr>
            <p:nvPr/>
          </p:nvSpPr>
          <p:spPr bwMode="auto">
            <a:xfrm>
              <a:off x="1423157" y="3040549"/>
              <a:ext cx="354084" cy="3769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D61D68D-6AB7-499E-9650-90B659E1155E}"/>
                </a:ext>
              </a:extLst>
            </p:cNvPr>
            <p:cNvSpPr/>
            <p:nvPr/>
          </p:nvSpPr>
          <p:spPr>
            <a:xfrm>
              <a:off x="1552177" y="3131457"/>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0D02413A-30F2-4CBB-88EC-9960E3042F1F}"/>
              </a:ext>
            </a:extLst>
          </p:cNvPr>
          <p:cNvGrpSpPr/>
          <p:nvPr/>
        </p:nvGrpSpPr>
        <p:grpSpPr>
          <a:xfrm>
            <a:off x="3540631" y="2135293"/>
            <a:ext cx="479425" cy="525462"/>
            <a:chOff x="3683000" y="2916238"/>
            <a:chExt cx="479425" cy="525462"/>
          </a:xfrm>
        </p:grpSpPr>
        <p:sp>
          <p:nvSpPr>
            <p:cNvPr id="125" name="AutoShape 3">
              <a:extLst>
                <a:ext uri="{FF2B5EF4-FFF2-40B4-BE49-F238E27FC236}">
                  <a16:creationId xmlns:a16="http://schemas.microsoft.com/office/drawing/2014/main" id="{C4BB1604-1E33-4F6D-9FFE-4CD87E7E933D}"/>
                </a:ext>
              </a:extLst>
            </p:cNvPr>
            <p:cNvSpPr>
              <a:spLocks noChangeAspect="1" noChangeArrowheads="1" noTextEdit="1"/>
            </p:cNvSpPr>
            <p:nvPr/>
          </p:nvSpPr>
          <p:spPr bwMode="auto">
            <a:xfrm>
              <a:off x="3686175" y="2916238"/>
              <a:ext cx="476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0E2FEA6C-0320-41F6-8A5D-02A54EA17372}"/>
                </a:ext>
              </a:extLst>
            </p:cNvPr>
            <p:cNvSpPr>
              <a:spLocks/>
            </p:cNvSpPr>
            <p:nvPr/>
          </p:nvSpPr>
          <p:spPr bwMode="auto">
            <a:xfrm>
              <a:off x="3683000" y="2919413"/>
              <a:ext cx="479425" cy="522287"/>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
              <a:extLst>
                <a:ext uri="{FF2B5EF4-FFF2-40B4-BE49-F238E27FC236}">
                  <a16:creationId xmlns:a16="http://schemas.microsoft.com/office/drawing/2014/main" id="{368E736F-87F6-49B5-8C4E-83C660BA7430}"/>
                </a:ext>
              </a:extLst>
            </p:cNvPr>
            <p:cNvSpPr>
              <a:spLocks noChangeArrowheads="1"/>
            </p:cNvSpPr>
            <p:nvPr/>
          </p:nvSpPr>
          <p:spPr bwMode="auto">
            <a:xfrm>
              <a:off x="3800475" y="32258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Oval 7">
              <a:extLst>
                <a:ext uri="{FF2B5EF4-FFF2-40B4-BE49-F238E27FC236}">
                  <a16:creationId xmlns:a16="http://schemas.microsoft.com/office/drawing/2014/main" id="{E37E7F3E-C078-4320-8B7E-C428A5B9E12F}"/>
                </a:ext>
              </a:extLst>
            </p:cNvPr>
            <p:cNvSpPr>
              <a:spLocks noChangeArrowheads="1"/>
            </p:cNvSpPr>
            <p:nvPr/>
          </p:nvSpPr>
          <p:spPr bwMode="auto">
            <a:xfrm>
              <a:off x="3944938" y="30734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8">
              <a:extLst>
                <a:ext uri="{FF2B5EF4-FFF2-40B4-BE49-F238E27FC236}">
                  <a16:creationId xmlns:a16="http://schemas.microsoft.com/office/drawing/2014/main" id="{9A8A9F5C-4A79-48C7-9924-2CAC98750275}"/>
                </a:ext>
              </a:extLst>
            </p:cNvPr>
            <p:cNvSpPr>
              <a:spLocks noChangeArrowheads="1"/>
            </p:cNvSpPr>
            <p:nvPr/>
          </p:nvSpPr>
          <p:spPr bwMode="auto">
            <a:xfrm>
              <a:off x="3730625" y="31400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9">
              <a:extLst>
                <a:ext uri="{FF2B5EF4-FFF2-40B4-BE49-F238E27FC236}">
                  <a16:creationId xmlns:a16="http://schemas.microsoft.com/office/drawing/2014/main" id="{3000ED99-0EDF-4F26-B5C9-2AE9D491FCFA}"/>
                </a:ext>
              </a:extLst>
            </p:cNvPr>
            <p:cNvSpPr>
              <a:spLocks noChangeArrowheads="1"/>
            </p:cNvSpPr>
            <p:nvPr/>
          </p:nvSpPr>
          <p:spPr bwMode="auto">
            <a:xfrm>
              <a:off x="3770313" y="303212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10">
              <a:extLst>
                <a:ext uri="{FF2B5EF4-FFF2-40B4-BE49-F238E27FC236}">
                  <a16:creationId xmlns:a16="http://schemas.microsoft.com/office/drawing/2014/main" id="{62424B31-04FC-4A6C-85B3-BDEF3EE5A0EA}"/>
                </a:ext>
              </a:extLst>
            </p:cNvPr>
            <p:cNvSpPr>
              <a:spLocks noChangeArrowheads="1"/>
            </p:cNvSpPr>
            <p:nvPr/>
          </p:nvSpPr>
          <p:spPr bwMode="auto">
            <a:xfrm>
              <a:off x="3856038" y="2986088"/>
              <a:ext cx="33338" cy="31750"/>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1">
              <a:extLst>
                <a:ext uri="{FF2B5EF4-FFF2-40B4-BE49-F238E27FC236}">
                  <a16:creationId xmlns:a16="http://schemas.microsoft.com/office/drawing/2014/main" id="{1BAEA6CF-B827-4652-8829-B1CDBB92BE49}"/>
                </a:ext>
              </a:extLst>
            </p:cNvPr>
            <p:cNvSpPr>
              <a:spLocks noChangeArrowheads="1"/>
            </p:cNvSpPr>
            <p:nvPr/>
          </p:nvSpPr>
          <p:spPr bwMode="auto">
            <a:xfrm>
              <a:off x="3995738" y="29987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Oval 12">
              <a:extLst>
                <a:ext uri="{FF2B5EF4-FFF2-40B4-BE49-F238E27FC236}">
                  <a16:creationId xmlns:a16="http://schemas.microsoft.com/office/drawing/2014/main" id="{28429CDD-BE2A-491C-A22B-6D2256EC60F9}"/>
                </a:ext>
              </a:extLst>
            </p:cNvPr>
            <p:cNvSpPr>
              <a:spLocks noChangeArrowheads="1"/>
            </p:cNvSpPr>
            <p:nvPr/>
          </p:nvSpPr>
          <p:spPr bwMode="auto">
            <a:xfrm>
              <a:off x="4067175" y="30765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Oval 13">
              <a:extLst>
                <a:ext uri="{FF2B5EF4-FFF2-40B4-BE49-F238E27FC236}">
                  <a16:creationId xmlns:a16="http://schemas.microsoft.com/office/drawing/2014/main" id="{9A0379A3-F209-4B70-862F-671C833B25D1}"/>
                </a:ext>
              </a:extLst>
            </p:cNvPr>
            <p:cNvSpPr>
              <a:spLocks noChangeArrowheads="1"/>
            </p:cNvSpPr>
            <p:nvPr/>
          </p:nvSpPr>
          <p:spPr bwMode="auto">
            <a:xfrm>
              <a:off x="4043363" y="31623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4">
              <a:extLst>
                <a:ext uri="{FF2B5EF4-FFF2-40B4-BE49-F238E27FC236}">
                  <a16:creationId xmlns:a16="http://schemas.microsoft.com/office/drawing/2014/main" id="{FF5FFEAE-27B4-4B5D-9D26-357E5D49CE1F}"/>
                </a:ext>
              </a:extLst>
            </p:cNvPr>
            <p:cNvSpPr>
              <a:spLocks noChangeArrowheads="1"/>
            </p:cNvSpPr>
            <p:nvPr/>
          </p:nvSpPr>
          <p:spPr bwMode="auto">
            <a:xfrm>
              <a:off x="3973513" y="3195638"/>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Oval 15">
              <a:extLst>
                <a:ext uri="{FF2B5EF4-FFF2-40B4-BE49-F238E27FC236}">
                  <a16:creationId xmlns:a16="http://schemas.microsoft.com/office/drawing/2014/main" id="{5D956AE3-9CAA-4C96-8D84-D14672730CC5}"/>
                </a:ext>
              </a:extLst>
            </p:cNvPr>
            <p:cNvSpPr>
              <a:spLocks noChangeArrowheads="1"/>
            </p:cNvSpPr>
            <p:nvPr/>
          </p:nvSpPr>
          <p:spPr bwMode="auto">
            <a:xfrm>
              <a:off x="3867150" y="317023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16">
              <a:extLst>
                <a:ext uri="{FF2B5EF4-FFF2-40B4-BE49-F238E27FC236}">
                  <a16:creationId xmlns:a16="http://schemas.microsoft.com/office/drawing/2014/main" id="{7A825E46-E492-4B71-8C7D-C23A37CEF351}"/>
                </a:ext>
              </a:extLst>
            </p:cNvPr>
            <p:cNvSpPr>
              <a:spLocks noChangeArrowheads="1"/>
            </p:cNvSpPr>
            <p:nvPr/>
          </p:nvSpPr>
          <p:spPr bwMode="auto">
            <a:xfrm>
              <a:off x="3848100" y="3090863"/>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7">
              <a:extLst>
                <a:ext uri="{FF2B5EF4-FFF2-40B4-BE49-F238E27FC236}">
                  <a16:creationId xmlns:a16="http://schemas.microsoft.com/office/drawing/2014/main" id="{D531A4A8-5DC2-4B38-B08B-63529F6AD84E}"/>
                </a:ext>
              </a:extLst>
            </p:cNvPr>
            <p:cNvSpPr>
              <a:spLocks noChangeArrowheads="1"/>
            </p:cNvSpPr>
            <p:nvPr/>
          </p:nvSpPr>
          <p:spPr bwMode="auto">
            <a:xfrm>
              <a:off x="3914775" y="3244850"/>
              <a:ext cx="30163"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Line 18">
              <a:extLst>
                <a:ext uri="{FF2B5EF4-FFF2-40B4-BE49-F238E27FC236}">
                  <a16:creationId xmlns:a16="http://schemas.microsoft.com/office/drawing/2014/main" id="{BF2D7D45-338F-4199-B7E1-80AD30731017}"/>
                </a:ext>
              </a:extLst>
            </p:cNvPr>
            <p:cNvSpPr>
              <a:spLocks noChangeShapeType="1"/>
            </p:cNvSpPr>
            <p:nvPr/>
          </p:nvSpPr>
          <p:spPr bwMode="auto">
            <a:xfrm flipV="1">
              <a:off x="3941763" y="3221038"/>
              <a:ext cx="39688" cy="301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Line 19">
              <a:extLst>
                <a:ext uri="{FF2B5EF4-FFF2-40B4-BE49-F238E27FC236}">
                  <a16:creationId xmlns:a16="http://schemas.microsoft.com/office/drawing/2014/main" id="{31EF1FE8-C5D8-4B62-BE2E-3010B4A8553B}"/>
                </a:ext>
              </a:extLst>
            </p:cNvPr>
            <p:cNvSpPr>
              <a:spLocks noChangeShapeType="1"/>
            </p:cNvSpPr>
            <p:nvPr/>
          </p:nvSpPr>
          <p:spPr bwMode="auto">
            <a:xfrm flipV="1">
              <a:off x="4006850" y="3187700"/>
              <a:ext cx="4127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Line 20">
              <a:extLst>
                <a:ext uri="{FF2B5EF4-FFF2-40B4-BE49-F238E27FC236}">
                  <a16:creationId xmlns:a16="http://schemas.microsoft.com/office/drawing/2014/main" id="{C929DA8B-668B-4A7F-BB99-3315AEDD2AD7}"/>
                </a:ext>
              </a:extLst>
            </p:cNvPr>
            <p:cNvSpPr>
              <a:spLocks noChangeShapeType="1"/>
            </p:cNvSpPr>
            <p:nvPr/>
          </p:nvSpPr>
          <p:spPr bwMode="auto">
            <a:xfrm flipV="1">
              <a:off x="4070350" y="3109913"/>
              <a:ext cx="14288"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Line 21">
              <a:extLst>
                <a:ext uri="{FF2B5EF4-FFF2-40B4-BE49-F238E27FC236}">
                  <a16:creationId xmlns:a16="http://schemas.microsoft.com/office/drawing/2014/main" id="{EE3BAD7A-3F1D-4EF3-AE13-0A08896E975A}"/>
                </a:ext>
              </a:extLst>
            </p:cNvPr>
            <p:cNvSpPr>
              <a:spLocks noChangeShapeType="1"/>
            </p:cNvSpPr>
            <p:nvPr/>
          </p:nvSpPr>
          <p:spPr bwMode="auto">
            <a:xfrm>
              <a:off x="3759200" y="3173413"/>
              <a:ext cx="49213" cy="587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Line 22">
              <a:extLst>
                <a:ext uri="{FF2B5EF4-FFF2-40B4-BE49-F238E27FC236}">
                  <a16:creationId xmlns:a16="http://schemas.microsoft.com/office/drawing/2014/main" id="{D6E09B82-8287-4C10-8A94-906A78B899FA}"/>
                </a:ext>
              </a:extLst>
            </p:cNvPr>
            <p:cNvSpPr>
              <a:spLocks noChangeShapeType="1"/>
            </p:cNvSpPr>
            <p:nvPr/>
          </p:nvSpPr>
          <p:spPr bwMode="auto">
            <a:xfrm flipV="1">
              <a:off x="3748088" y="3060700"/>
              <a:ext cx="30163" cy="793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Line 23">
              <a:extLst>
                <a:ext uri="{FF2B5EF4-FFF2-40B4-BE49-F238E27FC236}">
                  <a16:creationId xmlns:a16="http://schemas.microsoft.com/office/drawing/2014/main" id="{CE1C30F0-8971-4BD7-ADDB-E55D47AD5AFA}"/>
                </a:ext>
              </a:extLst>
            </p:cNvPr>
            <p:cNvSpPr>
              <a:spLocks noChangeShapeType="1"/>
            </p:cNvSpPr>
            <p:nvPr/>
          </p:nvSpPr>
          <p:spPr bwMode="auto">
            <a:xfrm flipV="1">
              <a:off x="3797300" y="3013075"/>
              <a:ext cx="58738" cy="254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Line 24">
              <a:extLst>
                <a:ext uri="{FF2B5EF4-FFF2-40B4-BE49-F238E27FC236}">
                  <a16:creationId xmlns:a16="http://schemas.microsoft.com/office/drawing/2014/main" id="{E467B50F-C036-469B-A6A4-7179B2D43CF2}"/>
                </a:ext>
              </a:extLst>
            </p:cNvPr>
            <p:cNvSpPr>
              <a:spLocks noChangeShapeType="1"/>
            </p:cNvSpPr>
            <p:nvPr/>
          </p:nvSpPr>
          <p:spPr bwMode="auto">
            <a:xfrm>
              <a:off x="3889375" y="3001963"/>
              <a:ext cx="106363" cy="142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Line 25">
              <a:extLst>
                <a:ext uri="{FF2B5EF4-FFF2-40B4-BE49-F238E27FC236}">
                  <a16:creationId xmlns:a16="http://schemas.microsoft.com/office/drawing/2014/main" id="{7EF2D25C-1196-451B-8870-92338407B1B1}"/>
                </a:ext>
              </a:extLst>
            </p:cNvPr>
            <p:cNvSpPr>
              <a:spLocks noChangeShapeType="1"/>
            </p:cNvSpPr>
            <p:nvPr/>
          </p:nvSpPr>
          <p:spPr bwMode="auto">
            <a:xfrm>
              <a:off x="4022725" y="3024188"/>
              <a:ext cx="555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Line 26">
              <a:extLst>
                <a:ext uri="{FF2B5EF4-FFF2-40B4-BE49-F238E27FC236}">
                  <a16:creationId xmlns:a16="http://schemas.microsoft.com/office/drawing/2014/main" id="{9F83FFD3-D67A-429E-9F49-B8656B140038}"/>
                </a:ext>
              </a:extLst>
            </p:cNvPr>
            <p:cNvSpPr>
              <a:spLocks noChangeShapeType="1"/>
            </p:cNvSpPr>
            <p:nvPr/>
          </p:nvSpPr>
          <p:spPr bwMode="auto">
            <a:xfrm flipH="1" flipV="1">
              <a:off x="3978275" y="3090863"/>
              <a:ext cx="88900" cy="15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Line 27">
              <a:extLst>
                <a:ext uri="{FF2B5EF4-FFF2-40B4-BE49-F238E27FC236}">
                  <a16:creationId xmlns:a16="http://schemas.microsoft.com/office/drawing/2014/main" id="{E7620403-788C-4A42-B77A-2D7A9D779FE8}"/>
                </a:ext>
              </a:extLst>
            </p:cNvPr>
            <p:cNvSpPr>
              <a:spLocks noChangeShapeType="1"/>
            </p:cNvSpPr>
            <p:nvPr/>
          </p:nvSpPr>
          <p:spPr bwMode="auto">
            <a:xfrm flipV="1">
              <a:off x="3967163" y="3027363"/>
              <a:ext cx="33338"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Line 28">
              <a:extLst>
                <a:ext uri="{FF2B5EF4-FFF2-40B4-BE49-F238E27FC236}">
                  <a16:creationId xmlns:a16="http://schemas.microsoft.com/office/drawing/2014/main" id="{124C458A-5473-4CAF-B9F3-CB5BE4596AF2}"/>
                </a:ext>
              </a:extLst>
            </p:cNvPr>
            <p:cNvSpPr>
              <a:spLocks noChangeShapeType="1"/>
            </p:cNvSpPr>
            <p:nvPr/>
          </p:nvSpPr>
          <p:spPr bwMode="auto">
            <a:xfrm flipV="1">
              <a:off x="3863975" y="3016250"/>
              <a:ext cx="14288" cy="746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Line 29">
              <a:extLst>
                <a:ext uri="{FF2B5EF4-FFF2-40B4-BE49-F238E27FC236}">
                  <a16:creationId xmlns:a16="http://schemas.microsoft.com/office/drawing/2014/main" id="{AF5AB516-441D-46F7-B030-66A45E540720}"/>
                </a:ext>
              </a:extLst>
            </p:cNvPr>
            <p:cNvSpPr>
              <a:spLocks noChangeShapeType="1"/>
            </p:cNvSpPr>
            <p:nvPr/>
          </p:nvSpPr>
          <p:spPr bwMode="auto">
            <a:xfrm flipV="1">
              <a:off x="3881438" y="3095625"/>
              <a:ext cx="66675" cy="79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Line 30">
              <a:extLst>
                <a:ext uri="{FF2B5EF4-FFF2-40B4-BE49-F238E27FC236}">
                  <a16:creationId xmlns:a16="http://schemas.microsoft.com/office/drawing/2014/main" id="{55D7C321-427D-4298-9F99-198D26A53A8C}"/>
                </a:ext>
              </a:extLst>
            </p:cNvPr>
            <p:cNvSpPr>
              <a:spLocks noChangeShapeType="1"/>
            </p:cNvSpPr>
            <p:nvPr/>
          </p:nvSpPr>
          <p:spPr bwMode="auto">
            <a:xfrm flipH="1" flipV="1">
              <a:off x="3800475" y="3060700"/>
              <a:ext cx="47625" cy="428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Line 31">
              <a:extLst>
                <a:ext uri="{FF2B5EF4-FFF2-40B4-BE49-F238E27FC236}">
                  <a16:creationId xmlns:a16="http://schemas.microsoft.com/office/drawing/2014/main" id="{BC7F4589-A30C-4885-8914-E8991CA28149}"/>
                </a:ext>
              </a:extLst>
            </p:cNvPr>
            <p:cNvSpPr>
              <a:spLocks noChangeShapeType="1"/>
            </p:cNvSpPr>
            <p:nvPr/>
          </p:nvSpPr>
          <p:spPr bwMode="auto">
            <a:xfrm>
              <a:off x="3967163" y="3106738"/>
              <a:ext cx="17463" cy="889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Line 32">
              <a:extLst>
                <a:ext uri="{FF2B5EF4-FFF2-40B4-BE49-F238E27FC236}">
                  <a16:creationId xmlns:a16="http://schemas.microsoft.com/office/drawing/2014/main" id="{C13ACE91-1F15-4967-AA2D-69B98AA29FA3}"/>
                </a:ext>
              </a:extLst>
            </p:cNvPr>
            <p:cNvSpPr>
              <a:spLocks noChangeShapeType="1"/>
            </p:cNvSpPr>
            <p:nvPr/>
          </p:nvSpPr>
          <p:spPr bwMode="auto">
            <a:xfrm>
              <a:off x="3900488" y="3187700"/>
              <a:ext cx="7302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Line 33">
              <a:extLst>
                <a:ext uri="{FF2B5EF4-FFF2-40B4-BE49-F238E27FC236}">
                  <a16:creationId xmlns:a16="http://schemas.microsoft.com/office/drawing/2014/main" id="{9331BB90-3230-45E5-99A6-57505D3E3458}"/>
                </a:ext>
              </a:extLst>
            </p:cNvPr>
            <p:cNvSpPr>
              <a:spLocks noChangeShapeType="1"/>
            </p:cNvSpPr>
            <p:nvPr/>
          </p:nvSpPr>
          <p:spPr bwMode="auto">
            <a:xfrm flipV="1">
              <a:off x="3895725" y="3103563"/>
              <a:ext cx="60325" cy="666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Line 34">
              <a:extLst>
                <a:ext uri="{FF2B5EF4-FFF2-40B4-BE49-F238E27FC236}">
                  <a16:creationId xmlns:a16="http://schemas.microsoft.com/office/drawing/2014/main" id="{A27E2C57-288F-4832-AE4B-781CCB64AF6C}"/>
                </a:ext>
              </a:extLst>
            </p:cNvPr>
            <p:cNvSpPr>
              <a:spLocks noChangeShapeType="1"/>
            </p:cNvSpPr>
            <p:nvPr/>
          </p:nvSpPr>
          <p:spPr bwMode="auto">
            <a:xfrm flipH="1" flipV="1">
              <a:off x="3873500" y="3121025"/>
              <a:ext cx="47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Line 35">
              <a:extLst>
                <a:ext uri="{FF2B5EF4-FFF2-40B4-BE49-F238E27FC236}">
                  <a16:creationId xmlns:a16="http://schemas.microsoft.com/office/drawing/2014/main" id="{86D1068F-DD3F-429A-A88A-F033EEB3FB06}"/>
                </a:ext>
              </a:extLst>
            </p:cNvPr>
            <p:cNvSpPr>
              <a:spLocks noChangeShapeType="1"/>
            </p:cNvSpPr>
            <p:nvPr/>
          </p:nvSpPr>
          <p:spPr bwMode="auto">
            <a:xfrm flipH="1">
              <a:off x="3763963" y="3113088"/>
              <a:ext cx="88900" cy="381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Line 36">
              <a:extLst>
                <a:ext uri="{FF2B5EF4-FFF2-40B4-BE49-F238E27FC236}">
                  <a16:creationId xmlns:a16="http://schemas.microsoft.com/office/drawing/2014/main" id="{40CF9535-B984-48F8-8CD1-9EB8BCA46BED}"/>
                </a:ext>
              </a:extLst>
            </p:cNvPr>
            <p:cNvSpPr>
              <a:spLocks noChangeShapeType="1"/>
            </p:cNvSpPr>
            <p:nvPr/>
          </p:nvSpPr>
          <p:spPr bwMode="auto">
            <a:xfrm>
              <a:off x="3760788" y="3165475"/>
              <a:ext cx="106363" cy="222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Line 37">
              <a:extLst>
                <a:ext uri="{FF2B5EF4-FFF2-40B4-BE49-F238E27FC236}">
                  <a16:creationId xmlns:a16="http://schemas.microsoft.com/office/drawing/2014/main" id="{CBD011A8-65FF-46BC-8A26-44DCDCEE4AB5}"/>
                </a:ext>
              </a:extLst>
            </p:cNvPr>
            <p:cNvSpPr>
              <a:spLocks noChangeShapeType="1"/>
            </p:cNvSpPr>
            <p:nvPr/>
          </p:nvSpPr>
          <p:spPr bwMode="auto">
            <a:xfrm flipH="1" flipV="1">
              <a:off x="3976688" y="3101975"/>
              <a:ext cx="68263" cy="635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Line 38">
              <a:extLst>
                <a:ext uri="{FF2B5EF4-FFF2-40B4-BE49-F238E27FC236}">
                  <a16:creationId xmlns:a16="http://schemas.microsoft.com/office/drawing/2014/main" id="{BB3764D0-B913-49F5-B4B6-2AF1540DD2B3}"/>
                </a:ext>
              </a:extLst>
            </p:cNvPr>
            <p:cNvSpPr>
              <a:spLocks noChangeShapeType="1"/>
            </p:cNvSpPr>
            <p:nvPr/>
          </p:nvSpPr>
          <p:spPr bwMode="auto">
            <a:xfrm flipV="1">
              <a:off x="3816350" y="3259138"/>
              <a:ext cx="0" cy="603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Line 39">
              <a:extLst>
                <a:ext uri="{FF2B5EF4-FFF2-40B4-BE49-F238E27FC236}">
                  <a16:creationId xmlns:a16="http://schemas.microsoft.com/office/drawing/2014/main" id="{C538E32C-1DB3-4115-BAC4-2EE1FA96CA7A}"/>
                </a:ext>
              </a:extLst>
            </p:cNvPr>
            <p:cNvSpPr>
              <a:spLocks noChangeShapeType="1"/>
            </p:cNvSpPr>
            <p:nvPr/>
          </p:nvSpPr>
          <p:spPr bwMode="auto">
            <a:xfrm flipV="1">
              <a:off x="3830638" y="3198813"/>
              <a:ext cx="42863" cy="333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Line 40">
              <a:extLst>
                <a:ext uri="{FF2B5EF4-FFF2-40B4-BE49-F238E27FC236}">
                  <a16:creationId xmlns:a16="http://schemas.microsoft.com/office/drawing/2014/main" id="{3C2443AB-036D-4EA2-8F46-7136DBEF20D4}"/>
                </a:ext>
              </a:extLst>
            </p:cNvPr>
            <p:cNvSpPr>
              <a:spLocks noChangeShapeType="1"/>
            </p:cNvSpPr>
            <p:nvPr/>
          </p:nvSpPr>
          <p:spPr bwMode="auto">
            <a:xfrm>
              <a:off x="3884613" y="3203575"/>
              <a:ext cx="34925"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41">
              <a:extLst>
                <a:ext uri="{FF2B5EF4-FFF2-40B4-BE49-F238E27FC236}">
                  <a16:creationId xmlns:a16="http://schemas.microsoft.com/office/drawing/2014/main" id="{5B74D411-194F-451B-82DA-500DE16C956A}"/>
                </a:ext>
              </a:extLst>
            </p:cNvPr>
            <p:cNvSpPr>
              <a:spLocks noChangeArrowheads="1"/>
            </p:cNvSpPr>
            <p:nvPr/>
          </p:nvSpPr>
          <p:spPr bwMode="auto">
            <a:xfrm>
              <a:off x="3800475" y="33035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aphic 164">
            <a:extLst>
              <a:ext uri="{FF2B5EF4-FFF2-40B4-BE49-F238E27FC236}">
                <a16:creationId xmlns:a16="http://schemas.microsoft.com/office/drawing/2014/main" id="{5F594932-F27B-4A45-840F-E1E9A4F937C5}"/>
              </a:ext>
            </a:extLst>
          </p:cNvPr>
          <p:cNvGrpSpPr/>
          <p:nvPr/>
        </p:nvGrpSpPr>
        <p:grpSpPr>
          <a:xfrm>
            <a:off x="10479860" y="2091380"/>
            <a:ext cx="665908" cy="654004"/>
            <a:chOff x="5138426" y="3158232"/>
            <a:chExt cx="756801" cy="743274"/>
          </a:xfrm>
        </p:grpSpPr>
        <p:sp>
          <p:nvSpPr>
            <p:cNvPr id="167" name="Freeform: Shape 166">
              <a:extLst>
                <a:ext uri="{FF2B5EF4-FFF2-40B4-BE49-F238E27FC236}">
                  <a16:creationId xmlns:a16="http://schemas.microsoft.com/office/drawing/2014/main" id="{F06121DA-A71D-4444-86D4-C2ABEF063E6D}"/>
                </a:ext>
              </a:extLst>
            </p:cNvPr>
            <p:cNvSpPr/>
            <p:nvPr/>
          </p:nvSpPr>
          <p:spPr>
            <a:xfrm>
              <a:off x="5291606" y="3158232"/>
              <a:ext cx="603621" cy="460279"/>
            </a:xfrm>
            <a:custGeom>
              <a:avLst/>
              <a:gdLst>
                <a:gd name="connsiteX0" fmla="*/ 143322 w 603621"/>
                <a:gd name="connsiteY0" fmla="*/ 149549 h 460279"/>
                <a:gd name="connsiteX1" fmla="*/ 321694 w 603621"/>
                <a:gd name="connsiteY1" fmla="*/ 0 h 460279"/>
                <a:gd name="connsiteX2" fmla="*/ 502644 w 603621"/>
                <a:gd name="connsiteY2" fmla="*/ 178460 h 460279"/>
                <a:gd name="connsiteX3" fmla="*/ 499368 w 603621"/>
                <a:gd name="connsiteY3" fmla="*/ 211885 h 460279"/>
                <a:gd name="connsiteX4" fmla="*/ 603621 w 603621"/>
                <a:gd name="connsiteY4" fmla="*/ 335412 h 460279"/>
                <a:gd name="connsiteX5" fmla="*/ 487098 w 603621"/>
                <a:gd name="connsiteY5" fmla="*/ 460279 h 460279"/>
                <a:gd name="connsiteX6" fmla="*/ 154196 w 603621"/>
                <a:gd name="connsiteY6" fmla="*/ 460279 h 460279"/>
                <a:gd name="connsiteX7" fmla="*/ 0 w 603621"/>
                <a:gd name="connsiteY7" fmla="*/ 302389 h 460279"/>
                <a:gd name="connsiteX8" fmla="*/ 143322 w 603621"/>
                <a:gd name="connsiteY8" fmla="*/ 149549 h 4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21" h="460279">
                  <a:moveTo>
                    <a:pt x="143322" y="149549"/>
                  </a:moveTo>
                  <a:cubicBezTo>
                    <a:pt x="157366" y="64765"/>
                    <a:pt x="231757" y="0"/>
                    <a:pt x="321694" y="0"/>
                  </a:cubicBezTo>
                  <a:cubicBezTo>
                    <a:pt x="421625" y="0"/>
                    <a:pt x="502644" y="79898"/>
                    <a:pt x="502644" y="178460"/>
                  </a:cubicBezTo>
                  <a:cubicBezTo>
                    <a:pt x="502644" y="189900"/>
                    <a:pt x="501445" y="201042"/>
                    <a:pt x="499368" y="211885"/>
                  </a:cubicBezTo>
                  <a:cubicBezTo>
                    <a:pt x="557910" y="218290"/>
                    <a:pt x="603621" y="271094"/>
                    <a:pt x="603621" y="335412"/>
                  </a:cubicBezTo>
                  <a:cubicBezTo>
                    <a:pt x="603621" y="404049"/>
                    <a:pt x="551267" y="460279"/>
                    <a:pt x="487098" y="460279"/>
                  </a:cubicBezTo>
                  <a:cubicBezTo>
                    <a:pt x="472811" y="460279"/>
                    <a:pt x="154196" y="460279"/>
                    <a:pt x="154196" y="460279"/>
                  </a:cubicBezTo>
                  <a:cubicBezTo>
                    <a:pt x="69356" y="460264"/>
                    <a:pt x="0" y="388499"/>
                    <a:pt x="0" y="302389"/>
                  </a:cubicBezTo>
                  <a:cubicBezTo>
                    <a:pt x="0" y="221686"/>
                    <a:pt x="63153" y="155864"/>
                    <a:pt x="143322" y="149549"/>
                  </a:cubicBezTo>
                  <a:close/>
                </a:path>
              </a:pathLst>
            </a:custGeom>
            <a:solidFill>
              <a:srgbClr val="0078D4"/>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aphic 164">
              <a:extLst>
                <a:ext uri="{FF2B5EF4-FFF2-40B4-BE49-F238E27FC236}">
                  <a16:creationId xmlns:a16="http://schemas.microsoft.com/office/drawing/2014/main" id="{5F594932-F27B-4A45-840F-E1E9A4F937C5}"/>
                </a:ext>
              </a:extLst>
            </p:cNvPr>
            <p:cNvGrpSpPr/>
            <p:nvPr/>
          </p:nvGrpSpPr>
          <p:grpSpPr>
            <a:xfrm>
              <a:off x="5138426" y="3454648"/>
              <a:ext cx="621820" cy="446858"/>
              <a:chOff x="5138426" y="3454648"/>
              <a:chExt cx="621820" cy="446858"/>
            </a:xfrm>
          </p:grpSpPr>
          <p:grpSp>
            <p:nvGrpSpPr>
              <p:cNvPr id="169" name="Graphic 164">
                <a:extLst>
                  <a:ext uri="{FF2B5EF4-FFF2-40B4-BE49-F238E27FC236}">
                    <a16:creationId xmlns:a16="http://schemas.microsoft.com/office/drawing/2014/main" id="{5F594932-F27B-4A45-840F-E1E9A4F937C5}"/>
                  </a:ext>
                </a:extLst>
              </p:cNvPr>
              <p:cNvGrpSpPr/>
              <p:nvPr/>
            </p:nvGrpSpPr>
            <p:grpSpPr>
              <a:xfrm>
                <a:off x="5335588" y="3454648"/>
                <a:ext cx="227495" cy="134057"/>
                <a:chOff x="5335588" y="3454648"/>
                <a:chExt cx="227495" cy="134057"/>
              </a:xfrm>
            </p:grpSpPr>
            <p:sp>
              <p:nvSpPr>
                <p:cNvPr id="170" name="Freeform: Shape 169">
                  <a:extLst>
                    <a:ext uri="{FF2B5EF4-FFF2-40B4-BE49-F238E27FC236}">
                      <a16:creationId xmlns:a16="http://schemas.microsoft.com/office/drawing/2014/main" id="{93704080-1A96-4C8F-B29C-FAD4AE1A62A2}"/>
                    </a:ext>
                  </a:extLst>
                </p:cNvPr>
                <p:cNvSpPr/>
                <p:nvPr/>
              </p:nvSpPr>
              <p:spPr>
                <a:xfrm>
                  <a:off x="5350755"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95DAC75-A890-4F14-ADCC-6F071C8FB012}"/>
                    </a:ext>
                  </a:extLst>
                </p:cNvPr>
                <p:cNvSpPr/>
                <p:nvPr/>
              </p:nvSpPr>
              <p:spPr>
                <a:xfrm>
                  <a:off x="5335588"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aphic 164">
                <a:extLst>
                  <a:ext uri="{FF2B5EF4-FFF2-40B4-BE49-F238E27FC236}">
                    <a16:creationId xmlns:a16="http://schemas.microsoft.com/office/drawing/2014/main" id="{5F594932-F27B-4A45-840F-E1E9A4F937C5}"/>
                  </a:ext>
                </a:extLst>
              </p:cNvPr>
              <p:cNvGrpSpPr/>
              <p:nvPr/>
            </p:nvGrpSpPr>
            <p:grpSpPr>
              <a:xfrm>
                <a:off x="5532751" y="3454648"/>
                <a:ext cx="227495" cy="134057"/>
                <a:chOff x="5532751" y="3454648"/>
                <a:chExt cx="227495" cy="134057"/>
              </a:xfrm>
            </p:grpSpPr>
            <p:sp>
              <p:nvSpPr>
                <p:cNvPr id="173" name="Freeform: Shape 172">
                  <a:extLst>
                    <a:ext uri="{FF2B5EF4-FFF2-40B4-BE49-F238E27FC236}">
                      <a16:creationId xmlns:a16="http://schemas.microsoft.com/office/drawing/2014/main" id="{6F265259-CCC5-44E9-9EA8-CA10B830AA6A}"/>
                    </a:ext>
                  </a:extLst>
                </p:cNvPr>
                <p:cNvSpPr/>
                <p:nvPr/>
              </p:nvSpPr>
              <p:spPr>
                <a:xfrm>
                  <a:off x="5547917"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73"/>
                        <a:pt x="6779" y="0"/>
                        <a:pt x="15166" y="0"/>
                      </a:cubicBezTo>
                      <a:lnTo>
                        <a:pt x="181996" y="0"/>
                      </a:lnTo>
                      <a:cubicBezTo>
                        <a:pt x="190383" y="0"/>
                        <a:pt x="197163" y="6673"/>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1EB00AE-FA64-4361-AD5F-255031C8C603}"/>
                    </a:ext>
                  </a:extLst>
                </p:cNvPr>
                <p:cNvSpPr/>
                <p:nvPr/>
              </p:nvSpPr>
              <p:spPr>
                <a:xfrm>
                  <a:off x="5532751"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aphic 164">
                <a:extLst>
                  <a:ext uri="{FF2B5EF4-FFF2-40B4-BE49-F238E27FC236}">
                    <a16:creationId xmlns:a16="http://schemas.microsoft.com/office/drawing/2014/main" id="{5F594932-F27B-4A45-840F-E1E9A4F937C5}"/>
                  </a:ext>
                </a:extLst>
              </p:cNvPr>
              <p:cNvGrpSpPr/>
              <p:nvPr/>
            </p:nvGrpSpPr>
            <p:grpSpPr>
              <a:xfrm>
                <a:off x="5138426" y="3454648"/>
                <a:ext cx="227495" cy="134057"/>
                <a:chOff x="5138426" y="3454648"/>
                <a:chExt cx="227495" cy="134057"/>
              </a:xfrm>
            </p:grpSpPr>
            <p:sp>
              <p:nvSpPr>
                <p:cNvPr id="176" name="Freeform: Shape 175">
                  <a:extLst>
                    <a:ext uri="{FF2B5EF4-FFF2-40B4-BE49-F238E27FC236}">
                      <a16:creationId xmlns:a16="http://schemas.microsoft.com/office/drawing/2014/main" id="{5AC755C0-7DCC-4CA5-A250-B97FBCC61759}"/>
                    </a:ext>
                  </a:extLst>
                </p:cNvPr>
                <p:cNvSpPr/>
                <p:nvPr/>
              </p:nvSpPr>
              <p:spPr>
                <a:xfrm>
                  <a:off x="5153592"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D20F0458-B765-4BDB-9751-0928E281DEAE}"/>
                    </a:ext>
                  </a:extLst>
                </p:cNvPr>
                <p:cNvSpPr/>
                <p:nvPr/>
              </p:nvSpPr>
              <p:spPr>
                <a:xfrm>
                  <a:off x="5138426"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aphic 164">
                <a:extLst>
                  <a:ext uri="{FF2B5EF4-FFF2-40B4-BE49-F238E27FC236}">
                    <a16:creationId xmlns:a16="http://schemas.microsoft.com/office/drawing/2014/main" id="{5F594932-F27B-4A45-840F-E1E9A4F937C5}"/>
                  </a:ext>
                </a:extLst>
              </p:cNvPr>
              <p:cNvGrpSpPr/>
              <p:nvPr/>
            </p:nvGrpSpPr>
            <p:grpSpPr>
              <a:xfrm>
                <a:off x="5335588" y="3558915"/>
                <a:ext cx="227495" cy="134057"/>
                <a:chOff x="5335588" y="3558915"/>
                <a:chExt cx="227495" cy="134057"/>
              </a:xfrm>
            </p:grpSpPr>
            <p:sp>
              <p:nvSpPr>
                <p:cNvPr id="179" name="Freeform: Shape 178">
                  <a:extLst>
                    <a:ext uri="{FF2B5EF4-FFF2-40B4-BE49-F238E27FC236}">
                      <a16:creationId xmlns:a16="http://schemas.microsoft.com/office/drawing/2014/main" id="{2B2CECE6-F622-41B5-95D5-75A6905492D6}"/>
                    </a:ext>
                  </a:extLst>
                </p:cNvPr>
                <p:cNvSpPr/>
                <p:nvPr/>
              </p:nvSpPr>
              <p:spPr>
                <a:xfrm>
                  <a:off x="5350755"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0F8F0BA-7C99-4632-B76C-CA0F8038BD89}"/>
                    </a:ext>
                  </a:extLst>
                </p:cNvPr>
                <p:cNvSpPr/>
                <p:nvPr/>
              </p:nvSpPr>
              <p:spPr>
                <a:xfrm>
                  <a:off x="5335588"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 name="Graphic 164">
                <a:extLst>
                  <a:ext uri="{FF2B5EF4-FFF2-40B4-BE49-F238E27FC236}">
                    <a16:creationId xmlns:a16="http://schemas.microsoft.com/office/drawing/2014/main" id="{5F594932-F27B-4A45-840F-E1E9A4F937C5}"/>
                  </a:ext>
                </a:extLst>
              </p:cNvPr>
              <p:cNvGrpSpPr/>
              <p:nvPr/>
            </p:nvGrpSpPr>
            <p:grpSpPr>
              <a:xfrm>
                <a:off x="5138426" y="3663182"/>
                <a:ext cx="227495" cy="134057"/>
                <a:chOff x="5138426" y="3663182"/>
                <a:chExt cx="227495" cy="134057"/>
              </a:xfrm>
            </p:grpSpPr>
            <p:sp>
              <p:nvSpPr>
                <p:cNvPr id="182" name="Freeform: Shape 181">
                  <a:extLst>
                    <a:ext uri="{FF2B5EF4-FFF2-40B4-BE49-F238E27FC236}">
                      <a16:creationId xmlns:a16="http://schemas.microsoft.com/office/drawing/2014/main" id="{0DD83910-AC06-4FC4-A4CC-662ED0A17277}"/>
                    </a:ext>
                  </a:extLst>
                </p:cNvPr>
                <p:cNvSpPr/>
                <p:nvPr/>
              </p:nvSpPr>
              <p:spPr>
                <a:xfrm>
                  <a:off x="5153592"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D44C5A-6E66-444E-84BF-5F825CEE8A50}"/>
                    </a:ext>
                  </a:extLst>
                </p:cNvPr>
                <p:cNvSpPr/>
                <p:nvPr/>
              </p:nvSpPr>
              <p:spPr>
                <a:xfrm>
                  <a:off x="5138426"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aphic 164">
                <a:extLst>
                  <a:ext uri="{FF2B5EF4-FFF2-40B4-BE49-F238E27FC236}">
                    <a16:creationId xmlns:a16="http://schemas.microsoft.com/office/drawing/2014/main" id="{5F594932-F27B-4A45-840F-E1E9A4F937C5}"/>
                  </a:ext>
                </a:extLst>
              </p:cNvPr>
              <p:cNvGrpSpPr/>
              <p:nvPr/>
            </p:nvGrpSpPr>
            <p:grpSpPr>
              <a:xfrm>
                <a:off x="5138426" y="3558915"/>
                <a:ext cx="227495" cy="134057"/>
                <a:chOff x="5138426" y="3558915"/>
                <a:chExt cx="227495" cy="134057"/>
              </a:xfrm>
            </p:grpSpPr>
            <p:sp>
              <p:nvSpPr>
                <p:cNvPr id="185" name="Freeform: Shape 184">
                  <a:extLst>
                    <a:ext uri="{FF2B5EF4-FFF2-40B4-BE49-F238E27FC236}">
                      <a16:creationId xmlns:a16="http://schemas.microsoft.com/office/drawing/2014/main" id="{B525C61D-6CE2-48EF-9076-03986A9653FA}"/>
                    </a:ext>
                  </a:extLst>
                </p:cNvPr>
                <p:cNvSpPr/>
                <p:nvPr/>
              </p:nvSpPr>
              <p:spPr>
                <a:xfrm>
                  <a:off x="5153592"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D8828DC-B7D4-4795-B675-DFCED47E3EF5}"/>
                    </a:ext>
                  </a:extLst>
                </p:cNvPr>
                <p:cNvSpPr/>
                <p:nvPr/>
              </p:nvSpPr>
              <p:spPr>
                <a:xfrm>
                  <a:off x="5138426"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 name="Graphic 164">
                <a:extLst>
                  <a:ext uri="{FF2B5EF4-FFF2-40B4-BE49-F238E27FC236}">
                    <a16:creationId xmlns:a16="http://schemas.microsoft.com/office/drawing/2014/main" id="{5F594932-F27B-4A45-840F-E1E9A4F937C5}"/>
                  </a:ext>
                </a:extLst>
              </p:cNvPr>
              <p:cNvGrpSpPr/>
              <p:nvPr/>
            </p:nvGrpSpPr>
            <p:grpSpPr>
              <a:xfrm>
                <a:off x="5335588" y="3767449"/>
                <a:ext cx="227495" cy="134057"/>
                <a:chOff x="5335588" y="3767449"/>
                <a:chExt cx="227495" cy="134057"/>
              </a:xfrm>
            </p:grpSpPr>
            <p:sp>
              <p:nvSpPr>
                <p:cNvPr id="188" name="Freeform: Shape 187">
                  <a:extLst>
                    <a:ext uri="{FF2B5EF4-FFF2-40B4-BE49-F238E27FC236}">
                      <a16:creationId xmlns:a16="http://schemas.microsoft.com/office/drawing/2014/main" id="{F4377D6A-3845-4A8E-ACC2-C9A4C0DD1776}"/>
                    </a:ext>
                  </a:extLst>
                </p:cNvPr>
                <p:cNvSpPr/>
                <p:nvPr/>
              </p:nvSpPr>
              <p:spPr>
                <a:xfrm>
                  <a:off x="5350755"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5A41C7B-FD9C-4F94-BCBE-A73B065AE4F2}"/>
                    </a:ext>
                  </a:extLst>
                </p:cNvPr>
                <p:cNvSpPr/>
                <p:nvPr/>
              </p:nvSpPr>
              <p:spPr>
                <a:xfrm>
                  <a:off x="5335588"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0" name="Graphic 164">
                <a:extLst>
                  <a:ext uri="{FF2B5EF4-FFF2-40B4-BE49-F238E27FC236}">
                    <a16:creationId xmlns:a16="http://schemas.microsoft.com/office/drawing/2014/main" id="{5F594932-F27B-4A45-840F-E1E9A4F937C5}"/>
                  </a:ext>
                </a:extLst>
              </p:cNvPr>
              <p:cNvGrpSpPr/>
              <p:nvPr/>
            </p:nvGrpSpPr>
            <p:grpSpPr>
              <a:xfrm>
                <a:off x="5532751" y="3663182"/>
                <a:ext cx="227495" cy="134057"/>
                <a:chOff x="5532751" y="3663182"/>
                <a:chExt cx="227495" cy="134057"/>
              </a:xfrm>
            </p:grpSpPr>
            <p:sp>
              <p:nvSpPr>
                <p:cNvPr id="191" name="Freeform: Shape 190">
                  <a:extLst>
                    <a:ext uri="{FF2B5EF4-FFF2-40B4-BE49-F238E27FC236}">
                      <a16:creationId xmlns:a16="http://schemas.microsoft.com/office/drawing/2014/main" id="{DFD2627A-0D3E-4017-B51E-4C514AA01467}"/>
                    </a:ext>
                  </a:extLst>
                </p:cNvPr>
                <p:cNvSpPr/>
                <p:nvPr/>
              </p:nvSpPr>
              <p:spPr>
                <a:xfrm>
                  <a:off x="5547917"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395C64FB-A615-4F72-8969-9883EC711C9A}"/>
                    </a:ext>
                  </a:extLst>
                </p:cNvPr>
                <p:cNvSpPr/>
                <p:nvPr/>
              </p:nvSpPr>
              <p:spPr>
                <a:xfrm>
                  <a:off x="5532751"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3" name="Graphic 164">
                <a:extLst>
                  <a:ext uri="{FF2B5EF4-FFF2-40B4-BE49-F238E27FC236}">
                    <a16:creationId xmlns:a16="http://schemas.microsoft.com/office/drawing/2014/main" id="{5F594932-F27B-4A45-840F-E1E9A4F937C5}"/>
                  </a:ext>
                </a:extLst>
              </p:cNvPr>
              <p:cNvGrpSpPr/>
              <p:nvPr/>
            </p:nvGrpSpPr>
            <p:grpSpPr>
              <a:xfrm>
                <a:off x="5532751" y="3558915"/>
                <a:ext cx="227495" cy="134057"/>
                <a:chOff x="5532751" y="3558915"/>
                <a:chExt cx="227495" cy="134057"/>
              </a:xfrm>
            </p:grpSpPr>
            <p:sp>
              <p:nvSpPr>
                <p:cNvPr id="194" name="Freeform: Shape 193">
                  <a:extLst>
                    <a:ext uri="{FF2B5EF4-FFF2-40B4-BE49-F238E27FC236}">
                      <a16:creationId xmlns:a16="http://schemas.microsoft.com/office/drawing/2014/main" id="{757EBF2D-527D-45A2-BA01-87F800491C0B}"/>
                    </a:ext>
                  </a:extLst>
                </p:cNvPr>
                <p:cNvSpPr/>
                <p:nvPr/>
              </p:nvSpPr>
              <p:spPr>
                <a:xfrm>
                  <a:off x="5547917"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C2303FB-0CC5-4622-AA11-08420E713235}"/>
                    </a:ext>
                  </a:extLst>
                </p:cNvPr>
                <p:cNvSpPr/>
                <p:nvPr/>
              </p:nvSpPr>
              <p:spPr>
                <a:xfrm>
                  <a:off x="5532751"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 name="Graphic 164">
                <a:extLst>
                  <a:ext uri="{FF2B5EF4-FFF2-40B4-BE49-F238E27FC236}">
                    <a16:creationId xmlns:a16="http://schemas.microsoft.com/office/drawing/2014/main" id="{5F594932-F27B-4A45-840F-E1E9A4F937C5}"/>
                  </a:ext>
                </a:extLst>
              </p:cNvPr>
              <p:cNvGrpSpPr/>
              <p:nvPr/>
            </p:nvGrpSpPr>
            <p:grpSpPr>
              <a:xfrm>
                <a:off x="5335588" y="3663182"/>
                <a:ext cx="227495" cy="134057"/>
                <a:chOff x="5335588" y="3663182"/>
                <a:chExt cx="227495" cy="134057"/>
              </a:xfrm>
            </p:grpSpPr>
            <p:sp>
              <p:nvSpPr>
                <p:cNvPr id="197" name="Freeform: Shape 196">
                  <a:extLst>
                    <a:ext uri="{FF2B5EF4-FFF2-40B4-BE49-F238E27FC236}">
                      <a16:creationId xmlns:a16="http://schemas.microsoft.com/office/drawing/2014/main" id="{F93F5A9B-0874-47FA-B570-743FCAF5FF34}"/>
                    </a:ext>
                  </a:extLst>
                </p:cNvPr>
                <p:cNvSpPr/>
                <p:nvPr/>
              </p:nvSpPr>
              <p:spPr>
                <a:xfrm>
                  <a:off x="5350755"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B0B9F76-FF56-48E9-A9A4-A219AEC07564}"/>
                    </a:ext>
                  </a:extLst>
                </p:cNvPr>
                <p:cNvSpPr/>
                <p:nvPr/>
              </p:nvSpPr>
              <p:spPr>
                <a:xfrm>
                  <a:off x="5335588"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9" name="Graphic 164">
                <a:extLst>
                  <a:ext uri="{FF2B5EF4-FFF2-40B4-BE49-F238E27FC236}">
                    <a16:creationId xmlns:a16="http://schemas.microsoft.com/office/drawing/2014/main" id="{5F594932-F27B-4A45-840F-E1E9A4F937C5}"/>
                  </a:ext>
                </a:extLst>
              </p:cNvPr>
              <p:cNvGrpSpPr/>
              <p:nvPr/>
            </p:nvGrpSpPr>
            <p:grpSpPr>
              <a:xfrm>
                <a:off x="5532751" y="3767449"/>
                <a:ext cx="227495" cy="134057"/>
                <a:chOff x="5532751" y="3767449"/>
                <a:chExt cx="227495" cy="134057"/>
              </a:xfrm>
            </p:grpSpPr>
            <p:sp>
              <p:nvSpPr>
                <p:cNvPr id="200" name="Freeform: Shape 199">
                  <a:extLst>
                    <a:ext uri="{FF2B5EF4-FFF2-40B4-BE49-F238E27FC236}">
                      <a16:creationId xmlns:a16="http://schemas.microsoft.com/office/drawing/2014/main" id="{EEA50BC4-3F2B-48B8-8428-C7B0A2B8F7AF}"/>
                    </a:ext>
                  </a:extLst>
                </p:cNvPr>
                <p:cNvSpPr/>
                <p:nvPr/>
              </p:nvSpPr>
              <p:spPr>
                <a:xfrm>
                  <a:off x="5547917"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9123B04-A1D5-4322-9964-F7D1D49A6E0D}"/>
                    </a:ext>
                  </a:extLst>
                </p:cNvPr>
                <p:cNvSpPr/>
                <p:nvPr/>
              </p:nvSpPr>
              <p:spPr>
                <a:xfrm>
                  <a:off x="5532751"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aphic 164">
                <a:extLst>
                  <a:ext uri="{FF2B5EF4-FFF2-40B4-BE49-F238E27FC236}">
                    <a16:creationId xmlns:a16="http://schemas.microsoft.com/office/drawing/2014/main" id="{5F594932-F27B-4A45-840F-E1E9A4F937C5}"/>
                  </a:ext>
                </a:extLst>
              </p:cNvPr>
              <p:cNvGrpSpPr/>
              <p:nvPr/>
            </p:nvGrpSpPr>
            <p:grpSpPr>
              <a:xfrm>
                <a:off x="5138426" y="3767449"/>
                <a:ext cx="227495" cy="134057"/>
                <a:chOff x="5138426" y="3767449"/>
                <a:chExt cx="227495" cy="134057"/>
              </a:xfrm>
            </p:grpSpPr>
            <p:sp>
              <p:nvSpPr>
                <p:cNvPr id="203" name="Freeform: Shape 202">
                  <a:extLst>
                    <a:ext uri="{FF2B5EF4-FFF2-40B4-BE49-F238E27FC236}">
                      <a16:creationId xmlns:a16="http://schemas.microsoft.com/office/drawing/2014/main" id="{C1054F11-39D5-470E-988F-C73EF0221847}"/>
                    </a:ext>
                  </a:extLst>
                </p:cNvPr>
                <p:cNvSpPr/>
                <p:nvPr/>
              </p:nvSpPr>
              <p:spPr>
                <a:xfrm>
                  <a:off x="5153592"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D40D333-7BF7-4AE4-A02A-B981E0C835F4}"/>
                    </a:ext>
                  </a:extLst>
                </p:cNvPr>
                <p:cNvSpPr/>
                <p:nvPr/>
              </p:nvSpPr>
              <p:spPr>
                <a:xfrm>
                  <a:off x="5138426"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CF1CDBDF-2A22-4215-A891-5CC4C180AD9B}"/>
              </a:ext>
            </a:extLst>
          </p:cNvPr>
          <p:cNvSpPr txBox="1"/>
          <p:nvPr/>
        </p:nvSpPr>
        <p:spPr>
          <a:xfrm>
            <a:off x="9089089"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8" name="Text Placeholder 87">
            <a:extLst>
              <a:ext uri="{FF2B5EF4-FFF2-40B4-BE49-F238E27FC236}">
                <a16:creationId xmlns:a16="http://schemas.microsoft.com/office/drawing/2014/main" id="{0F4FBE64-0E64-46D5-83E3-9806343BA74F}"/>
              </a:ext>
            </a:extLst>
          </p:cNvPr>
          <p:cNvSpPr txBox="1">
            <a:spLocks/>
          </p:cNvSpPr>
          <p:nvPr/>
        </p:nvSpPr>
        <p:spPr>
          <a:xfrm>
            <a:off x="9471015" y="5357122"/>
            <a:ext cx="2418034"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Firewall  &amp; DDoS</a:t>
            </a:r>
          </a:p>
        </p:txBody>
      </p:sp>
      <p:sp>
        <p:nvSpPr>
          <p:cNvPr id="9" name="TextBox 8">
            <a:extLst>
              <a:ext uri="{FF2B5EF4-FFF2-40B4-BE49-F238E27FC236}">
                <a16:creationId xmlns:a16="http://schemas.microsoft.com/office/drawing/2014/main" id="{A45EFA1C-45C0-4576-88FA-CE3FE11E7B43}"/>
              </a:ext>
            </a:extLst>
          </p:cNvPr>
          <p:cNvSpPr txBox="1"/>
          <p:nvPr/>
        </p:nvSpPr>
        <p:spPr>
          <a:xfrm>
            <a:off x="1942545"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10" name="Text Placeholder 95">
            <a:extLst>
              <a:ext uri="{FF2B5EF4-FFF2-40B4-BE49-F238E27FC236}">
                <a16:creationId xmlns:a16="http://schemas.microsoft.com/office/drawing/2014/main" id="{8BE2AF3F-89CA-49A1-8335-BFB8EDAB3335}"/>
              </a:ext>
            </a:extLst>
          </p:cNvPr>
          <p:cNvSpPr txBox="1">
            <a:spLocks/>
          </p:cNvSpPr>
          <p:nvPr/>
        </p:nvSpPr>
        <p:spPr>
          <a:xfrm>
            <a:off x="2264194" y="5367204"/>
            <a:ext cx="2261645"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Security Center</a:t>
            </a:r>
          </a:p>
        </p:txBody>
      </p:sp>
      <p:sp>
        <p:nvSpPr>
          <p:cNvPr id="205" name="TextBox 204">
            <a:extLst>
              <a:ext uri="{FF2B5EF4-FFF2-40B4-BE49-F238E27FC236}">
                <a16:creationId xmlns:a16="http://schemas.microsoft.com/office/drawing/2014/main" id="{A125F215-082A-4A73-B31D-86EB1A40C078}"/>
              </a:ext>
            </a:extLst>
          </p:cNvPr>
          <p:cNvSpPr txBox="1"/>
          <p:nvPr/>
        </p:nvSpPr>
        <p:spPr>
          <a:xfrm>
            <a:off x="464709" y="5367204"/>
            <a:ext cx="1514389" cy="276999"/>
          </a:xfrm>
          <a:prstGeom prst="rect">
            <a:avLst/>
          </a:prstGeom>
        </p:spPr>
        <p:txBody>
          <a:bodyPr vert="horz" wrap="none" lIns="0" tIns="0" rIns="0" bIns="0" rtlCol="0">
            <a:spAutoFit/>
          </a:bodyPr>
          <a:lstStyle>
            <a:defPPr>
              <a:defRPr lang="en-US"/>
            </a:defPPr>
            <a:lvl1pPr marR="0" lvl="0" indent="0" algn="ctr" defTabSz="914016"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effectLst/>
                <a:uLnTx/>
                <a:uFillTx/>
                <a:latin typeface="Segoe UI Semibold"/>
                <a:cs typeface="Segoe UI Semilight" panose="020B0402040204020203" pitchFamily="34" charset="0"/>
              </a:defRPr>
            </a:lvl1pPr>
            <a:lvl2pPr marL="0" marR="0" indent="0" algn="ctr" defTabSz="914016" fontAlgn="auto">
              <a:lnSpc>
                <a:spcPct val="100000"/>
              </a:lnSpc>
              <a:spcBef>
                <a:spcPts val="0"/>
              </a:spcBef>
              <a:spcAft>
                <a:spcPts val="0"/>
              </a:spcAft>
              <a:buClrTx/>
              <a:buSzPct val="90000"/>
              <a:buFont typeface="Wingdings" panose="05000000000000000000" pitchFamily="2" charset="2"/>
              <a:buNone/>
              <a:tabLst/>
              <a:defRPr sz="1765" b="1" spc="0" baseline="0">
                <a:solidFill>
                  <a:srgbClr val="000000"/>
                </a:solidFill>
              </a:defRPr>
            </a:lvl2pPr>
            <a:lvl3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765" spc="0" baseline="0">
                <a:solidFill>
                  <a:srgbClr val="000000"/>
                </a:solidFill>
              </a:defRPr>
            </a:lvl3pPr>
            <a:lvl4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4pPr>
            <a:lvl5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Sentinel</a:t>
            </a:r>
          </a:p>
        </p:txBody>
      </p:sp>
      <p:grpSp>
        <p:nvGrpSpPr>
          <p:cNvPr id="210" name="Graphic 39" descr="decentralized identity">
            <a:extLst>
              <a:ext uri="{FF2B5EF4-FFF2-40B4-BE49-F238E27FC236}">
                <a16:creationId xmlns:a16="http://schemas.microsoft.com/office/drawing/2014/main" id="{34948197-2C20-4691-85AD-033BF0AC12CA}"/>
              </a:ext>
            </a:extLst>
          </p:cNvPr>
          <p:cNvGrpSpPr/>
          <p:nvPr/>
        </p:nvGrpSpPr>
        <p:grpSpPr>
          <a:xfrm>
            <a:off x="1312240" y="2138926"/>
            <a:ext cx="593351" cy="593351"/>
            <a:chOff x="7273120" y="3025683"/>
            <a:chExt cx="461180" cy="461180"/>
          </a:xfrm>
        </p:grpSpPr>
        <p:sp>
          <p:nvSpPr>
            <p:cNvPr id="211" name="Freeform: Shape 210">
              <a:extLst>
                <a:ext uri="{FF2B5EF4-FFF2-40B4-BE49-F238E27FC236}">
                  <a16:creationId xmlns:a16="http://schemas.microsoft.com/office/drawing/2014/main" id="{99B2260D-6AD8-4C5C-BF51-445C8AB0EDF6}"/>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0293EC8-07E7-4351-9AC2-6E074C59012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DB374D1-2382-4ACE-B042-B1827953DB1F}"/>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CB819A3-246E-4803-97E6-F52DEF3866E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B2E661B8-C3EC-4B08-B37A-CF5C11867C68}"/>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DA5432B-363B-4C2D-ABC2-F405302886A6}"/>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50D2231B-B807-4EA3-8D2B-8CC335CCFB2B}"/>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53872F3-A634-428B-B342-C412BC2D27D0}"/>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D25728B-8F0B-4982-ABBC-A3A20D95B3DD}"/>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265FABC0-F5C8-4319-B987-032AD2A46F62}"/>
              </a:ext>
            </a:extLst>
          </p:cNvPr>
          <p:cNvGrpSpPr/>
          <p:nvPr/>
        </p:nvGrpSpPr>
        <p:grpSpPr>
          <a:xfrm>
            <a:off x="8186201" y="2159740"/>
            <a:ext cx="574497" cy="541096"/>
            <a:chOff x="3070225" y="2527300"/>
            <a:chExt cx="682625" cy="642938"/>
          </a:xfrm>
        </p:grpSpPr>
        <p:sp>
          <p:nvSpPr>
            <p:cNvPr id="116" name="AutoShape 3">
              <a:extLst>
                <a:ext uri="{FF2B5EF4-FFF2-40B4-BE49-F238E27FC236}">
                  <a16:creationId xmlns:a16="http://schemas.microsoft.com/office/drawing/2014/main" id="{12F5232B-A857-444C-999B-4F80C55AEDF7}"/>
                </a:ext>
              </a:extLst>
            </p:cNvPr>
            <p:cNvSpPr>
              <a:spLocks noChangeAspect="1" noChangeArrowheads="1" noTextEdit="1"/>
            </p:cNvSpPr>
            <p:nvPr/>
          </p:nvSpPr>
          <p:spPr bwMode="auto">
            <a:xfrm>
              <a:off x="3070225" y="2527300"/>
              <a:ext cx="67786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9A7CED8D-A4CF-408B-BBB7-9E593EC6CA2B}"/>
                </a:ext>
              </a:extLst>
            </p:cNvPr>
            <p:cNvSpPr>
              <a:spLocks noChangeArrowheads="1"/>
            </p:cNvSpPr>
            <p:nvPr/>
          </p:nvSpPr>
          <p:spPr bwMode="auto">
            <a:xfrm>
              <a:off x="3109913" y="2566988"/>
              <a:ext cx="595313" cy="4254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12F85468-8A42-4EF7-B530-9003040AA16C}"/>
                </a:ext>
              </a:extLst>
            </p:cNvPr>
            <p:cNvSpPr>
              <a:spLocks/>
            </p:cNvSpPr>
            <p:nvPr/>
          </p:nvSpPr>
          <p:spPr bwMode="auto">
            <a:xfrm>
              <a:off x="3184525" y="3035300"/>
              <a:ext cx="449263" cy="130175"/>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00E23345-A47C-4093-A05A-9567581BDC97}"/>
                </a:ext>
              </a:extLst>
            </p:cNvPr>
            <p:cNvSpPr>
              <a:spLocks/>
            </p:cNvSpPr>
            <p:nvPr/>
          </p:nvSpPr>
          <p:spPr bwMode="auto">
            <a:xfrm>
              <a:off x="3081338" y="2532063"/>
              <a:ext cx="627063" cy="7938"/>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963F1C25-073A-4815-BF76-2C30D274584B}"/>
                </a:ext>
              </a:extLst>
            </p:cNvPr>
            <p:cNvSpPr>
              <a:spLocks/>
            </p:cNvSpPr>
            <p:nvPr/>
          </p:nvSpPr>
          <p:spPr bwMode="auto">
            <a:xfrm>
              <a:off x="3070225" y="2540000"/>
              <a:ext cx="50800" cy="495300"/>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D90D09EF-9F50-49CD-9F40-A1BF1BFD0A1A}"/>
                </a:ext>
              </a:extLst>
            </p:cNvPr>
            <p:cNvSpPr>
              <a:spLocks/>
            </p:cNvSpPr>
            <p:nvPr/>
          </p:nvSpPr>
          <p:spPr bwMode="auto">
            <a:xfrm>
              <a:off x="3070225" y="2532063"/>
              <a:ext cx="638175" cy="503238"/>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11">
              <a:extLst>
                <a:ext uri="{FF2B5EF4-FFF2-40B4-BE49-F238E27FC236}">
                  <a16:creationId xmlns:a16="http://schemas.microsoft.com/office/drawing/2014/main" id="{D5E31175-4763-402B-9856-47B5697E539C}"/>
                </a:ext>
              </a:extLst>
            </p:cNvPr>
            <p:cNvSpPr>
              <a:spLocks noChangeArrowheads="1"/>
            </p:cNvSpPr>
            <p:nvPr/>
          </p:nvSpPr>
          <p:spPr bwMode="auto">
            <a:xfrm>
              <a:off x="3184525" y="3122613"/>
              <a:ext cx="449263" cy="428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12">
              <a:extLst>
                <a:ext uri="{FF2B5EF4-FFF2-40B4-BE49-F238E27FC236}">
                  <a16:creationId xmlns:a16="http://schemas.microsoft.com/office/drawing/2014/main" id="{315FD1C1-E68E-4409-B8A7-2725CC61F05C}"/>
                </a:ext>
              </a:extLst>
            </p:cNvPr>
            <p:cNvSpPr>
              <a:spLocks noChangeArrowheads="1"/>
            </p:cNvSpPr>
            <p:nvPr/>
          </p:nvSpPr>
          <p:spPr bwMode="auto">
            <a:xfrm>
              <a:off x="3398838" y="2551113"/>
              <a:ext cx="20638" cy="206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B5E29332-17F4-405C-9CDF-C68C3CEAEB52}"/>
                </a:ext>
              </a:extLst>
            </p:cNvPr>
            <p:cNvSpPr>
              <a:spLocks/>
            </p:cNvSpPr>
            <p:nvPr/>
          </p:nvSpPr>
          <p:spPr bwMode="auto">
            <a:xfrm>
              <a:off x="3121025" y="2532063"/>
              <a:ext cx="631825" cy="503238"/>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17">
              <a:extLst>
                <a:ext uri="{FF2B5EF4-FFF2-40B4-BE49-F238E27FC236}">
                  <a16:creationId xmlns:a16="http://schemas.microsoft.com/office/drawing/2014/main" id="{B4A3A126-E2D6-454D-AC30-1E284572EC4D}"/>
                </a:ext>
              </a:extLst>
            </p:cNvPr>
            <p:cNvSpPr/>
            <p:nvPr/>
          </p:nvSpPr>
          <p:spPr>
            <a:xfrm flipH="1">
              <a:off x="3398301" y="2819251"/>
              <a:ext cx="40950" cy="4095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C2A54C98-D0D6-4C7C-BEEC-17D5BE86439A}"/>
                </a:ext>
              </a:extLst>
            </p:cNvPr>
            <p:cNvGrpSpPr/>
            <p:nvPr/>
          </p:nvGrpSpPr>
          <p:grpSpPr>
            <a:xfrm>
              <a:off x="3304525" y="2650292"/>
              <a:ext cx="222954" cy="268806"/>
              <a:chOff x="3325460" y="2650292"/>
              <a:chExt cx="222954" cy="268806"/>
            </a:xfrm>
          </p:grpSpPr>
          <p:sp>
            <p:nvSpPr>
              <p:cNvPr id="207" name="Freeform: Shape 16">
                <a:extLst>
                  <a:ext uri="{FF2B5EF4-FFF2-40B4-BE49-F238E27FC236}">
                    <a16:creationId xmlns:a16="http://schemas.microsoft.com/office/drawing/2014/main" id="{62DFE2D2-9481-469E-A37E-7E81ED43B353}"/>
                  </a:ext>
                </a:extLst>
              </p:cNvPr>
              <p:cNvSpPr/>
              <p:nvPr/>
            </p:nvSpPr>
            <p:spPr>
              <a:xfrm flipH="1">
                <a:off x="3325460" y="2750744"/>
                <a:ext cx="222954" cy="168354"/>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Shape 18">
                <a:extLst>
                  <a:ext uri="{FF2B5EF4-FFF2-40B4-BE49-F238E27FC236}">
                    <a16:creationId xmlns:a16="http://schemas.microsoft.com/office/drawing/2014/main" id="{048B311B-1AC0-4247-8758-BDB555CAAC2E}"/>
                  </a:ext>
                </a:extLst>
              </p:cNvPr>
              <p:cNvSpPr/>
              <p:nvPr/>
            </p:nvSpPr>
            <p:spPr>
              <a:xfrm flipH="1">
                <a:off x="3366601" y="2650292"/>
                <a:ext cx="140672" cy="13425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 name="connsiteX0" fmla="*/ 197162 w 203846"/>
                  <a:gd name="connsiteY0" fmla="*/ 63601 h 186782"/>
                  <a:gd name="connsiteX1" fmla="*/ 175537 w 203846"/>
                  <a:gd name="connsiteY1" fmla="*/ 30528 h 186782"/>
                  <a:gd name="connsiteX2" fmla="*/ 143101 w 203846"/>
                  <a:gd name="connsiteY2" fmla="*/ 8268 h 186782"/>
                  <a:gd name="connsiteX3" fmla="*/ 102397 w 203846"/>
                  <a:gd name="connsiteY3" fmla="*/ 0 h 186782"/>
                  <a:gd name="connsiteX4" fmla="*/ 61693 w 203846"/>
                  <a:gd name="connsiteY4" fmla="*/ 8268 h 186782"/>
                  <a:gd name="connsiteX5" fmla="*/ 29256 w 203846"/>
                  <a:gd name="connsiteY5" fmla="*/ 30528 h 186782"/>
                  <a:gd name="connsiteX6" fmla="*/ 7632 w 203846"/>
                  <a:gd name="connsiteY6" fmla="*/ 63601 h 186782"/>
                  <a:gd name="connsiteX7" fmla="*/ 0 w 203846"/>
                  <a:gd name="connsiteY7" fmla="*/ 102397 h 186782"/>
                  <a:gd name="connsiteX8" fmla="*/ 29335 w 203846"/>
                  <a:gd name="connsiteY8" fmla="*/ 186782 h 186782"/>
                  <a:gd name="connsiteX9" fmla="*/ 31164 w 203846"/>
                  <a:gd name="connsiteY9" fmla="*/ 73777 h 186782"/>
                  <a:gd name="connsiteX10" fmla="*/ 47064 w 203846"/>
                  <a:gd name="connsiteY10" fmla="*/ 48972 h 186782"/>
                  <a:gd name="connsiteX11" fmla="*/ 71233 w 203846"/>
                  <a:gd name="connsiteY11" fmla="*/ 31800 h 186782"/>
                  <a:gd name="connsiteX12" fmla="*/ 101761 w 203846"/>
                  <a:gd name="connsiteY12" fmla="*/ 25440 h 186782"/>
                  <a:gd name="connsiteX13" fmla="*/ 132289 w 203846"/>
                  <a:gd name="connsiteY13" fmla="*/ 31800 h 186782"/>
                  <a:gd name="connsiteX14" fmla="*/ 156457 w 203846"/>
                  <a:gd name="connsiteY14" fmla="*/ 48972 h 186782"/>
                  <a:gd name="connsiteX15" fmla="*/ 172357 w 203846"/>
                  <a:gd name="connsiteY15" fmla="*/ 73777 h 186782"/>
                  <a:gd name="connsiteX16" fmla="*/ 178081 w 203846"/>
                  <a:gd name="connsiteY16" fmla="*/ 104305 h 186782"/>
                  <a:gd name="connsiteX17" fmla="*/ 178081 w 203846"/>
                  <a:gd name="connsiteY17" fmla="*/ 178717 h 186782"/>
                  <a:gd name="connsiteX18" fmla="*/ 203522 w 203846"/>
                  <a:gd name="connsiteY18" fmla="*/ 178717 h 186782"/>
                  <a:gd name="connsiteX19" fmla="*/ 203522 w 203846"/>
                  <a:gd name="connsiteY19" fmla="*/ 104305 h 186782"/>
                  <a:gd name="connsiteX20" fmla="*/ 197162 w 203846"/>
                  <a:gd name="connsiteY20" fmla="*/ 63601 h 186782"/>
                  <a:gd name="connsiteX0" fmla="*/ 191752 w 198436"/>
                  <a:gd name="connsiteY0" fmla="*/ 63601 h 189379"/>
                  <a:gd name="connsiteX1" fmla="*/ 170127 w 198436"/>
                  <a:gd name="connsiteY1" fmla="*/ 30528 h 189379"/>
                  <a:gd name="connsiteX2" fmla="*/ 137691 w 198436"/>
                  <a:gd name="connsiteY2" fmla="*/ 8268 h 189379"/>
                  <a:gd name="connsiteX3" fmla="*/ 96987 w 198436"/>
                  <a:gd name="connsiteY3" fmla="*/ 0 h 189379"/>
                  <a:gd name="connsiteX4" fmla="*/ 56283 w 198436"/>
                  <a:gd name="connsiteY4" fmla="*/ 8268 h 189379"/>
                  <a:gd name="connsiteX5" fmla="*/ 23846 w 198436"/>
                  <a:gd name="connsiteY5" fmla="*/ 30528 h 189379"/>
                  <a:gd name="connsiteX6" fmla="*/ 2222 w 198436"/>
                  <a:gd name="connsiteY6" fmla="*/ 63601 h 189379"/>
                  <a:gd name="connsiteX7" fmla="*/ 2379 w 198436"/>
                  <a:gd name="connsiteY7" fmla="*/ 189379 h 189379"/>
                  <a:gd name="connsiteX8" fmla="*/ 23925 w 198436"/>
                  <a:gd name="connsiteY8" fmla="*/ 186782 h 189379"/>
                  <a:gd name="connsiteX9" fmla="*/ 25754 w 198436"/>
                  <a:gd name="connsiteY9" fmla="*/ 73777 h 189379"/>
                  <a:gd name="connsiteX10" fmla="*/ 41654 w 198436"/>
                  <a:gd name="connsiteY10" fmla="*/ 48972 h 189379"/>
                  <a:gd name="connsiteX11" fmla="*/ 65823 w 198436"/>
                  <a:gd name="connsiteY11" fmla="*/ 31800 h 189379"/>
                  <a:gd name="connsiteX12" fmla="*/ 96351 w 198436"/>
                  <a:gd name="connsiteY12" fmla="*/ 25440 h 189379"/>
                  <a:gd name="connsiteX13" fmla="*/ 126879 w 198436"/>
                  <a:gd name="connsiteY13" fmla="*/ 31800 h 189379"/>
                  <a:gd name="connsiteX14" fmla="*/ 151047 w 198436"/>
                  <a:gd name="connsiteY14" fmla="*/ 48972 h 189379"/>
                  <a:gd name="connsiteX15" fmla="*/ 166947 w 198436"/>
                  <a:gd name="connsiteY15" fmla="*/ 73777 h 189379"/>
                  <a:gd name="connsiteX16" fmla="*/ 172671 w 198436"/>
                  <a:gd name="connsiteY16" fmla="*/ 104305 h 189379"/>
                  <a:gd name="connsiteX17" fmla="*/ 172671 w 198436"/>
                  <a:gd name="connsiteY17" fmla="*/ 178717 h 189379"/>
                  <a:gd name="connsiteX18" fmla="*/ 198112 w 198436"/>
                  <a:gd name="connsiteY18" fmla="*/ 178717 h 189379"/>
                  <a:gd name="connsiteX19" fmla="*/ 198112 w 198436"/>
                  <a:gd name="connsiteY19" fmla="*/ 104305 h 189379"/>
                  <a:gd name="connsiteX20" fmla="*/ 191752 w 198436"/>
                  <a:gd name="connsiteY20" fmla="*/ 63601 h 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436" h="189379">
                    <a:moveTo>
                      <a:pt x="191752" y="63601"/>
                    </a:moveTo>
                    <a:cubicBezTo>
                      <a:pt x="186664" y="50880"/>
                      <a:pt x="179667" y="40068"/>
                      <a:pt x="170127" y="30528"/>
                    </a:cubicBezTo>
                    <a:cubicBezTo>
                      <a:pt x="161223" y="20988"/>
                      <a:pt x="150411" y="13356"/>
                      <a:pt x="137691" y="8268"/>
                    </a:cubicBezTo>
                    <a:cubicBezTo>
                      <a:pt x="124971" y="2544"/>
                      <a:pt x="111615" y="0"/>
                      <a:pt x="96987" y="0"/>
                    </a:cubicBezTo>
                    <a:cubicBezTo>
                      <a:pt x="82359" y="0"/>
                      <a:pt x="69003" y="2544"/>
                      <a:pt x="56283" y="8268"/>
                    </a:cubicBezTo>
                    <a:cubicBezTo>
                      <a:pt x="43563" y="13992"/>
                      <a:pt x="32750" y="20988"/>
                      <a:pt x="23846" y="30528"/>
                    </a:cubicBezTo>
                    <a:cubicBezTo>
                      <a:pt x="14942" y="40068"/>
                      <a:pt x="7310" y="50880"/>
                      <a:pt x="2222" y="63601"/>
                    </a:cubicBezTo>
                    <a:cubicBezTo>
                      <a:pt x="-2866" y="75685"/>
                      <a:pt x="2379" y="175387"/>
                      <a:pt x="2379" y="189379"/>
                    </a:cubicBezTo>
                    <a:cubicBezTo>
                      <a:pt x="10859" y="189379"/>
                      <a:pt x="15445" y="186782"/>
                      <a:pt x="23925" y="186782"/>
                    </a:cubicBezTo>
                    <a:cubicBezTo>
                      <a:pt x="23925" y="176606"/>
                      <a:pt x="21938" y="82681"/>
                      <a:pt x="25754" y="73777"/>
                    </a:cubicBezTo>
                    <a:cubicBezTo>
                      <a:pt x="29570" y="64237"/>
                      <a:pt x="35294" y="55968"/>
                      <a:pt x="41654" y="48972"/>
                    </a:cubicBezTo>
                    <a:cubicBezTo>
                      <a:pt x="48650" y="41976"/>
                      <a:pt x="56918" y="36252"/>
                      <a:pt x="65823" y="31800"/>
                    </a:cubicBezTo>
                    <a:cubicBezTo>
                      <a:pt x="75363" y="27984"/>
                      <a:pt x="85539" y="25440"/>
                      <a:pt x="96351" y="25440"/>
                    </a:cubicBezTo>
                    <a:cubicBezTo>
                      <a:pt x="107163" y="25440"/>
                      <a:pt x="117339" y="27348"/>
                      <a:pt x="126879" y="31800"/>
                    </a:cubicBezTo>
                    <a:cubicBezTo>
                      <a:pt x="136419" y="35616"/>
                      <a:pt x="144687" y="41340"/>
                      <a:pt x="151047" y="48972"/>
                    </a:cubicBezTo>
                    <a:cubicBezTo>
                      <a:pt x="158043" y="55968"/>
                      <a:pt x="163131" y="64237"/>
                      <a:pt x="166947" y="73777"/>
                    </a:cubicBezTo>
                    <a:cubicBezTo>
                      <a:pt x="170764" y="83317"/>
                      <a:pt x="172671" y="93493"/>
                      <a:pt x="172671" y="104305"/>
                    </a:cubicBezTo>
                    <a:lnTo>
                      <a:pt x="172671" y="178717"/>
                    </a:lnTo>
                    <a:lnTo>
                      <a:pt x="198112" y="178717"/>
                    </a:lnTo>
                    <a:lnTo>
                      <a:pt x="198112" y="104305"/>
                    </a:lnTo>
                    <a:cubicBezTo>
                      <a:pt x="199384" y="89677"/>
                      <a:pt x="196840" y="76321"/>
                      <a:pt x="191752" y="63601"/>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 name="TextBox 10">
            <a:extLst>
              <a:ext uri="{FF2B5EF4-FFF2-40B4-BE49-F238E27FC236}">
                <a16:creationId xmlns:a16="http://schemas.microsoft.com/office/drawing/2014/main" id="{A8952424-7793-4DDD-9909-FA0082ED72D2}"/>
              </a:ext>
            </a:extLst>
          </p:cNvPr>
          <p:cNvSpPr txBox="1"/>
          <p:nvPr/>
        </p:nvSpPr>
        <p:spPr>
          <a:xfrm>
            <a:off x="4442752"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Tree>
    <p:extLst>
      <p:ext uri="{BB962C8B-B14F-4D97-AF65-F5344CB8AC3E}">
        <p14:creationId xmlns:p14="http://schemas.microsoft.com/office/powerpoint/2010/main" val="102858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512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3342428"/>
        </p:xfrm>
        <a:graphic>
          <a:graphicData uri="http://schemas.openxmlformats.org/drawingml/2006/table">
            <a:tbl>
              <a:tblPr firstRow="1" firstCol="1" bandRow="1">
                <a:tableStyleId>{5C22544A-7EE6-4342-B048-85BDC9FD1C3A}</a:tableStyleId>
              </a:tblPr>
              <a:tblGrid>
                <a:gridCol w="1808132">
                  <a:extLst>
                    <a:ext uri="{9D8B030D-6E8A-4147-A177-3AD203B41FA5}">
                      <a16:colId xmlns:a16="http://schemas.microsoft.com/office/drawing/2014/main" val="2809098465"/>
                    </a:ext>
                  </a:extLst>
                </a:gridCol>
                <a:gridCol w="1511559">
                  <a:extLst>
                    <a:ext uri="{9D8B030D-6E8A-4147-A177-3AD203B41FA5}">
                      <a16:colId xmlns:a16="http://schemas.microsoft.com/office/drawing/2014/main" val="4032334004"/>
                    </a:ext>
                  </a:extLst>
                </a:gridCol>
                <a:gridCol w="2128653">
                  <a:extLst>
                    <a:ext uri="{9D8B030D-6E8A-4147-A177-3AD203B41FA5}">
                      <a16:colId xmlns:a16="http://schemas.microsoft.com/office/drawing/2014/main" val="2309847289"/>
                    </a:ext>
                  </a:extLst>
                </a:gridCol>
              </a:tblGrid>
              <a:tr h="431962">
                <a:tc>
                  <a:txBody>
                    <a:bodyPr/>
                    <a:lstStyle/>
                    <a:p>
                      <a:endParaRPr lang="en-US" sz="160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800" b="0" kern="120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800" b="0" kern="120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600" b="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600" b="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600" b="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60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88774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3085312"/>
            <a:ext cx="5573067" cy="59093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Network must route to a Windows Server Active</a:t>
            </a:r>
            <a:b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949988"/>
            <a:ext cx="5553525" cy="59093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824626"/>
            <a:ext cx="5449909" cy="341632"/>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780152"/>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820495"/>
            <a:ext cx="11727357" cy="3506684"/>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88774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5463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sz="3088">
                <a:cs typeface="Segoe UI"/>
              </a:rPr>
              <a:t>Patch </a:t>
            </a:r>
            <a:r>
              <a:rPr lang="en-US" sz="3137">
                <a:cs typeface="Segoe UI"/>
              </a:rPr>
              <a:t>management</a:t>
            </a:r>
            <a:endParaRPr lang="en-US"/>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All VMs must be at the same update 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Update VMs with existing Azure management solutions and all VMs in</a:t>
            </a:r>
            <a:b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Use SCCM to manage</a:t>
            </a:r>
            <a:b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5351947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5653721" cy="4298438"/>
          </a:xfrm>
          <a:prstGeom prst="rect">
            <a:avLst/>
          </a:prstGeom>
          <a:ln w="6350">
            <a:solidFill>
              <a:schemeClr val="bg1">
                <a:lumMod val="85000"/>
              </a:schemeClr>
            </a:solidFill>
          </a:ln>
        </p:spPr>
        <p:txBody>
          <a:bodyPr wrap="square" lIns="134464" tIns="89642" rIns="134464" bIns="89642" numCol="2" spcCol="274320">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a:ea typeface="+mn-ea"/>
                <a:cs typeface="Segoe UI" pitchFamily="34" charset="0"/>
              </a:rPr>
              <a:t>Profile Container</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The user profile is placed into a VHD container that is stored in a central location on the network or in the cloud</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This VHD is dynamically attached at user login</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Content appears to be in its native location</a:t>
            </a:r>
            <a:br>
              <a:rPr kumimoji="0" lang="en-US" sz="1372" b="0" i="0" u="none" strike="noStrike" kern="1200" cap="none" spc="0" normalizeH="0" baseline="0" noProof="0">
                <a:ln>
                  <a:noFill/>
                </a:ln>
                <a:solidFill>
                  <a:srgbClr val="282828"/>
                </a:solidFill>
                <a:effectLst/>
                <a:uLnTx/>
                <a:uFillTx/>
                <a:latin typeface="Segoe UI"/>
                <a:ea typeface="+mn-ea"/>
                <a:cs typeface="Segoe UI" pitchFamily="34" charset="0"/>
              </a:rPr>
            </a:br>
            <a:br>
              <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rPr>
            </a:br>
            <a:endPar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588"/>
              </a:spcBef>
              <a:spcAft>
                <a:spcPts val="0"/>
              </a:spcAft>
              <a:buClrTx/>
              <a:buSzTx/>
              <a:buFontTx/>
              <a:buNone/>
              <a:tabLst/>
              <a:defRPr/>
            </a:pPr>
            <a:endPar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ctr" defTabSz="914367" rtl="0" eaLnBrk="1" fontAlgn="auto" latinLnBrk="0" hangingPunct="1">
              <a:lnSpc>
                <a:spcPct val="100000"/>
              </a:lnSpc>
              <a:spcBef>
                <a:spcPts val="1176"/>
              </a:spcBef>
              <a:spcAft>
                <a:spcPts val="0"/>
              </a:spcAft>
              <a:buClrTx/>
              <a:buSzTx/>
              <a:buFontTx/>
              <a:buNone/>
              <a:tabLst/>
              <a:defRPr/>
            </a:pPr>
            <a:endParaRPr kumimoji="0" lang="en-US" sz="1372" b="1" i="0" u="none" strike="noStrike" kern="1200" cap="none" spc="0" normalizeH="0" baseline="0" noProof="0">
              <a:ln>
                <a:noFill/>
              </a:ln>
              <a:solidFill>
                <a:srgbClr val="282828"/>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328491" y="2049457"/>
            <a:ext cx="5653721" cy="4294999"/>
          </a:xfrm>
          <a:prstGeom prst="rect">
            <a:avLst/>
          </a:prstGeom>
          <a:ln w="6350">
            <a:solidFill>
              <a:schemeClr val="bg1">
                <a:lumMod val="85000"/>
              </a:schemeClr>
            </a:solidFill>
          </a:ln>
        </p:spPr>
        <p:txBody>
          <a:bodyPr wrap="square" lIns="134464" tIns="89642" rIns="134464" bIns="89642" anchor="t">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a:ea typeface="+mn-ea"/>
                <a:cs typeface="Segoe UI"/>
              </a:rPr>
              <a:t>Cloud Cache</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Cloud Cache absorbs reads and optimizes writes into cost-effective payloads</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Adds a local cache component</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Applications communicate with the local cache and the cache connects with the remote container</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If the connection to the remote container is interrupted, the apps still work because they’re connected to the cache</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If the interruption is short, or data that isn’t in the cache is requested during the outage, everything behaves normally</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When the connection comes back online, the system reconnects and re-syncs if necessary</a:t>
            </a:r>
          </a:p>
          <a:p>
            <a:pPr marL="0" marR="0" lvl="0" indent="0" algn="l" defTabSz="914314" rtl="0" eaLnBrk="1" fontAlgn="auto" latinLnBrk="0" hangingPunct="1">
              <a:lnSpc>
                <a:spcPct val="100000"/>
              </a:lnSpc>
              <a:spcBef>
                <a:spcPts val="2941"/>
              </a:spcBef>
              <a:spcAft>
                <a:spcPts val="1765"/>
              </a:spcAft>
              <a:buClrTx/>
              <a:buSzTx/>
              <a:buFontTx/>
              <a:buNone/>
              <a:tabLst/>
              <a:defRPr/>
            </a:pPr>
            <a:endParaRPr kumimoji="0" lang="en-US" sz="1568" b="0" i="0" u="none" strike="noStrike" kern="1200" cap="none" spc="0" normalizeH="0" baseline="0" noProof="0">
              <a:ln>
                <a:noFill/>
              </a:ln>
              <a:solidFill>
                <a:srgbClr val="0078D7"/>
              </a:solidFill>
              <a:effectLst/>
              <a:uLnTx/>
              <a:uFillTx/>
              <a:latin typeface="Segoe UI"/>
              <a:ea typeface="+mn-ea"/>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340134"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67559" y="1447839"/>
            <a:ext cx="466528" cy="492957"/>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5568" y="1350261"/>
            <a:ext cx="692346" cy="692346"/>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269725" y="4072259"/>
            <a:ext cx="4298431" cy="245983"/>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553684" y="2553265"/>
            <a:ext cx="2213080" cy="3349162"/>
          </a:xfrm>
          <a:prstGeom prst="rect">
            <a:avLst/>
          </a:prstGeom>
        </p:spPr>
        <p:txBody>
          <a:bodyPr wrap="square">
            <a:spAutoFit/>
          </a:bodyPr>
          <a:lstStyle/>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Extremely fast login times</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Helps to eliminate profile corruption</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Uses native Windows VHD capabilities</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Easy to deploy and manage</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Seamless end-user experience</a:t>
            </a:r>
          </a:p>
        </p:txBody>
      </p:sp>
    </p:spTree>
    <p:extLst>
      <p:ext uri="{BB962C8B-B14F-4D97-AF65-F5344CB8AC3E}">
        <p14:creationId xmlns:p14="http://schemas.microsoft.com/office/powerpoint/2010/main" val="3969879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sz="3088">
                <a:cs typeface="Segoe UI"/>
              </a:rPr>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588"/>
              </a:spcBef>
              <a:spcAft>
                <a:spcPts val="588"/>
              </a:spcAft>
              <a:buClrTx/>
              <a:buSzTx/>
              <a:buFontTx/>
              <a:buNone/>
              <a:tabLst/>
              <a:defRPr/>
            </a:pPr>
            <a:r>
              <a:rPr kumimoji="0" lang="en-US" sz="2353" b="0" i="0" u="none" strike="noStrike" kern="1200" cap="none" spc="0" normalizeH="0" baseline="0" noProof="0">
                <a:ln>
                  <a:noFill/>
                </a:ln>
                <a:solidFill>
                  <a:srgbClr val="282828">
                    <a:lumMod val="90000"/>
                    <a:lumOff val="10000"/>
                  </a:srgbClr>
                </a:solidFill>
                <a:effectLst/>
                <a:uLnTx/>
                <a:uFillTx/>
                <a:latin typeface="Segoe UI"/>
                <a:ea typeface="+mn-ea"/>
                <a:cs typeface="Segoe UI" pitchFamily="34" charset="0"/>
              </a:rPr>
              <a:t>The master image can be managed by already existing processes and technologies, including: </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026FC6"/>
                </a:solidFill>
                <a:effectLst/>
                <a:uLnTx/>
                <a:uFillTx/>
                <a:latin typeface="Segoe UI"/>
                <a:ea typeface="Segoe UI" pitchFamily="34" charset="0"/>
                <a:cs typeface="Segoe UI" pitchFamily="34" charset="0"/>
              </a:rPr>
              <a:t>Azure Update Management </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026FC6"/>
                </a:solidFill>
                <a:effectLst/>
                <a:uLnTx/>
                <a:uFillTx/>
                <a:latin typeface="Segoe UI"/>
                <a:ea typeface="Segoe UI" pitchFamily="34" charset="0"/>
                <a:cs typeface="Segoe UI" pitchFamily="34" charset="0"/>
              </a:rPr>
              <a:t>System Center Configuration Manager</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026FC6"/>
                </a:solidFill>
                <a:effectLst/>
                <a:uLnTx/>
                <a:uFillTx/>
                <a:latin typeface="Segoe UI"/>
                <a:ea typeface="Segoe UI" pitchFamily="34" charset="0"/>
                <a:cs typeface="Segoe UI" pitchFamily="34" charset="0"/>
              </a:rPr>
              <a:t>Third-party</a:t>
            </a:r>
            <a:endParaRPr kumimoji="0" lang="en-US" sz="2353" b="0" i="0" u="none" strike="noStrike" kern="1200" cap="none" spc="0" normalizeH="0" baseline="0" noProof="0">
              <a:ln>
                <a:noFill/>
              </a:ln>
              <a:solidFill>
                <a:srgbClr val="026FC6"/>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chor="t">
            <a:noAutofit/>
          </a:bodyPr>
          <a:lstStyle/>
          <a:p>
            <a:pPr marL="0" marR="0" lvl="0" indent="0" algn="l" defTabSz="914314" rtl="0" eaLnBrk="1" fontAlgn="auto" latinLnBrk="0" hangingPunct="1">
              <a:lnSpc>
                <a:spcPct val="100000"/>
              </a:lnSpc>
              <a:spcBef>
                <a:spcPts val="2941"/>
              </a:spcBef>
              <a:spcAft>
                <a:spcPts val="588"/>
              </a:spcAft>
              <a:buClrTx/>
              <a:buSzTx/>
              <a:buFontTx/>
              <a:buNone/>
              <a:tabLst/>
              <a:defRPr/>
            </a:pPr>
            <a:r>
              <a:rPr kumimoji="0" lang="en-US" sz="2353" b="0" i="0" u="none" strike="noStrike" kern="1200" cap="none" spc="0" normalizeH="0" baseline="0" noProof="0">
                <a:ln>
                  <a:noFill/>
                </a:ln>
                <a:solidFill>
                  <a:srgbClr val="282828">
                    <a:lumMod val="90000"/>
                    <a:lumOff val="10000"/>
                  </a:srgbClr>
                </a:solidFill>
                <a:effectLst/>
                <a:uLnTx/>
                <a:uFillTx/>
                <a:latin typeface="Segoe UI"/>
                <a:ea typeface="+mn-ea"/>
                <a:cs typeface="Segoe UI"/>
              </a:rPr>
              <a:t>A “best practices” document helps to configure a golden image for Windows Virtual Desktop</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marL="0" marR="0" lvl="0" indent="0" algn="l" defTabSz="914314" rtl="0" eaLnBrk="1" fontAlgn="auto" latinLnBrk="0" hangingPunct="1">
              <a:lnSpc>
                <a:spcPct val="100000"/>
              </a:lnSpc>
              <a:spcBef>
                <a:spcPts val="2941"/>
              </a:spcBef>
              <a:spcAft>
                <a:spcPts val="1765"/>
              </a:spcAft>
              <a:buClrTx/>
              <a:buSzTx/>
              <a:buFontTx/>
              <a:buNone/>
              <a:tabLst/>
              <a:defRPr/>
            </a:pPr>
            <a:r>
              <a:rPr kumimoji="0" lang="en-US" sz="2353" b="0" i="0" u="none" strike="noStrike" kern="1200" cap="none" spc="0" normalizeH="0" baseline="0" noProof="0">
                <a:ln>
                  <a:noFill/>
                </a:ln>
                <a:solidFill>
                  <a:srgbClr val="282828">
                    <a:lumMod val="90000"/>
                    <a:lumOff val="10000"/>
                  </a:srgbClr>
                </a:solidFill>
                <a:effectLst/>
                <a:uLnTx/>
                <a:uFillTx/>
                <a:latin typeface="Segoe UI"/>
                <a:ea typeface="+mn-ea"/>
                <a:cs typeface="Segoe UI" pitchFamily="34" charset="0"/>
              </a:rPr>
              <a:t>Application-masking technology helps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8B58CF55-3ADC-429C-8EC3-D789106C6193}"/>
              </a:ext>
            </a:extLst>
          </p:cNvPr>
          <p:cNvSpPr/>
          <p:nvPr/>
        </p:nvSpPr>
        <p:spPr>
          <a:xfrm>
            <a:off x="9043205" y="5566750"/>
            <a:ext cx="2184059" cy="303481"/>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sng" strike="noStrike" kern="1200" cap="none" spc="0" normalizeH="0" baseline="0" noProof="0">
                <a:ln>
                  <a:noFill/>
                </a:ln>
                <a:solidFill>
                  <a:srgbClr val="282828"/>
                </a:solidFill>
                <a:effectLst/>
                <a:uLnTx/>
                <a:uFillTx/>
                <a:latin typeface="Segoe UI"/>
                <a:ea typeface="Calibri" panose="020F0502020204030204" pitchFamily="34" charset="0"/>
                <a:cs typeface="+mn-cs"/>
                <a:hlinkClick r:id="rId3"/>
              </a:rPr>
              <a:t>Preparing a Master Image</a:t>
            </a:r>
            <a:endParaRPr kumimoji="0" lang="en-US" sz="1372" b="0" i="0" u="sng" strike="noStrike" kern="1200" cap="none" spc="0" normalizeH="0" baseline="0" noProof="0">
              <a:ln>
                <a:noFill/>
              </a:ln>
              <a:solidFill>
                <a:srgbClr val="282828"/>
              </a:solidFill>
              <a:effectLst/>
              <a:uLnTx/>
              <a:uFillTx/>
              <a:latin typeface="Segoe UI"/>
              <a:ea typeface="Calibri" panose="020F0502020204030204" pitchFamily="34" charset="0"/>
              <a:cs typeface="+mn-cs"/>
            </a:endParaRPr>
          </a:p>
        </p:txBody>
      </p:sp>
    </p:spTree>
    <p:extLst>
      <p:ext uri="{BB962C8B-B14F-4D97-AF65-F5344CB8AC3E}">
        <p14:creationId xmlns:p14="http://schemas.microsoft.com/office/powerpoint/2010/main" val="3526221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F547B-70E0-0D4E-9DA0-F343BF9A3967}"/>
              </a:ext>
            </a:extLst>
          </p:cNvPr>
          <p:cNvPicPr>
            <a:picLocks noChangeAspect="1"/>
          </p:cNvPicPr>
          <p:nvPr/>
        </p:nvPicPr>
        <p:blipFill>
          <a:blip r:embed="rId2"/>
          <a:stretch>
            <a:fillRect/>
          </a:stretch>
        </p:blipFill>
        <p:spPr>
          <a:xfrm>
            <a:off x="3652421" y="0"/>
            <a:ext cx="4887157" cy="6858000"/>
          </a:xfrm>
          <a:prstGeom prst="rect">
            <a:avLst/>
          </a:prstGeom>
        </p:spPr>
      </p:pic>
    </p:spTree>
    <p:extLst>
      <p:ext uri="{BB962C8B-B14F-4D97-AF65-F5344CB8AC3E}">
        <p14:creationId xmlns:p14="http://schemas.microsoft.com/office/powerpoint/2010/main" val="1211978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sz="2800"/>
              <a:t>Host management – things to remember</a:t>
            </a:r>
            <a:endParaRPr lang="en-US" sz="3088">
              <a:cs typeface="Segoe UI"/>
            </a:endParaRPr>
          </a:p>
        </p:txBody>
      </p:sp>
      <p:sp>
        <p:nvSpPr>
          <p:cNvPr id="7" name="Rectangle 6">
            <a:extLst>
              <a:ext uri="{FF2B5EF4-FFF2-40B4-BE49-F238E27FC236}">
                <a16:creationId xmlns:a16="http://schemas.microsoft.com/office/drawing/2014/main" id="{F8FB072B-EFA6-486C-8BCB-450AD6BD7FEF}"/>
              </a:ext>
            </a:extLst>
          </p:cNvPr>
          <p:cNvSpPr/>
          <p:nvPr/>
        </p:nvSpPr>
        <p:spPr>
          <a:xfrm>
            <a:off x="345830" y="1953782"/>
            <a:ext cx="10275277" cy="3704063"/>
          </a:xfrm>
          <a:prstGeom prst="rect">
            <a:avLst/>
          </a:prstGeom>
          <a:ln/>
        </p:spPr>
        <p:style>
          <a:lnRef idx="2">
            <a:schemeClr val="accent5"/>
          </a:lnRef>
          <a:fillRef idx="1">
            <a:schemeClr val="lt1"/>
          </a:fillRef>
          <a:effectRef idx="0">
            <a:schemeClr val="accent5"/>
          </a:effectRef>
          <a:fontRef idx="minor">
            <a:schemeClr val="dk1"/>
          </a:fontRef>
        </p:style>
        <p:txBody>
          <a:bodyPr wrap="square" lIns="134464" tIns="89642" rIns="134464" bIns="89642">
            <a:no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a:p>
            <a:pPr marL="784338" marR="0" lvl="1"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Current host management processes will continue</a:t>
            </a:r>
          </a:p>
          <a:p>
            <a:pPr marL="784338" marR="0" lvl="1"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Admins still need to keep the methodology updated in the cloud</a:t>
            </a:r>
          </a:p>
          <a:p>
            <a:pPr marL="784338" marR="0" lvl="1"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Still required</a:t>
            </a:r>
          </a:p>
          <a:p>
            <a:pPr marL="1241538" marR="0" lvl="2"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Master image management </a:t>
            </a:r>
          </a:p>
          <a:p>
            <a:pPr marL="1241538" marR="0" lvl="2"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OS Patching &amp; updates - </a:t>
            </a:r>
            <a:r>
              <a:rPr kumimoji="0" lang="en-US" sz="1800" b="0" i="0" u="none" strike="noStrike" kern="1200" cap="none" spc="0" normalizeH="0" baseline="0" noProof="0">
                <a:ln>
                  <a:noFill/>
                </a:ln>
                <a:solidFill>
                  <a:srgbClr val="282828"/>
                </a:solidFill>
                <a:effectLst/>
                <a:uLnTx/>
                <a:uFillTx/>
                <a:latin typeface="Segoe UI"/>
                <a:ea typeface="+mn-ea"/>
                <a:cs typeface="+mn-cs"/>
              </a:rPr>
              <a:t>Security, Monthly patching, Semi-annual channel OS</a:t>
            </a:r>
          </a:p>
          <a:p>
            <a:pPr marL="1241538" marR="0" lvl="2"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Application updates</a:t>
            </a:r>
          </a:p>
        </p:txBody>
      </p:sp>
      <p:pic>
        <p:nvPicPr>
          <p:cNvPr id="4" name="Graphic 3" descr="Hierarchy">
            <a:extLst>
              <a:ext uri="{FF2B5EF4-FFF2-40B4-BE49-F238E27FC236}">
                <a16:creationId xmlns:a16="http://schemas.microsoft.com/office/drawing/2014/main" id="{8B729454-0B69-453A-B962-1611375F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5" y="1273221"/>
            <a:ext cx="647296" cy="647296"/>
          </a:xfrm>
          <a:prstGeom prst="rect">
            <a:avLst/>
          </a:prstGeom>
        </p:spPr>
      </p:pic>
      <p:cxnSp>
        <p:nvCxnSpPr>
          <p:cNvPr id="6" name="Straight Connector 5">
            <a:extLst>
              <a:ext uri="{FF2B5EF4-FFF2-40B4-BE49-F238E27FC236}">
                <a16:creationId xmlns:a16="http://schemas.microsoft.com/office/drawing/2014/main" id="{4C1C84F4-1A94-416E-B9B9-6271206BED21}"/>
              </a:ext>
            </a:extLst>
          </p:cNvPr>
          <p:cNvCxnSpPr>
            <a:cxnSpLocks/>
          </p:cNvCxnSpPr>
          <p:nvPr/>
        </p:nvCxnSpPr>
        <p:spPr>
          <a:xfrm>
            <a:off x="426425" y="1937149"/>
            <a:ext cx="647296"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5043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dirty="0"/>
              <a:t>Licensing and Pricing</a:t>
            </a:r>
          </a:p>
        </p:txBody>
      </p:sp>
    </p:spTree>
    <p:extLst>
      <p:ext uri="{BB962C8B-B14F-4D97-AF65-F5344CB8AC3E}">
        <p14:creationId xmlns:p14="http://schemas.microsoft.com/office/powerpoint/2010/main" val="3835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1574117" y="1456077"/>
            <a:ext cx="4235041" cy="321626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225" rtl="0" eaLnBrk="0" fontAlgn="base" latinLnBrk="0" hangingPunct="0">
              <a:lnSpc>
                <a:spcPct val="100000"/>
              </a:lnSpc>
              <a:spcBef>
                <a:spcPts val="800"/>
              </a:spcBef>
              <a:spcAft>
                <a:spcPts val="0"/>
              </a:spcAft>
              <a:buClrTx/>
              <a:buSzTx/>
              <a:buFontTx/>
              <a:buNone/>
              <a:tabLst/>
              <a:defRPr/>
            </a:pPr>
            <a:r>
              <a:rPr kumimoji="0" lang="en-US" altLang="en-US" sz="200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14225" rtl="0" eaLnBrk="0" fontAlgn="base" latinLnBrk="0" hangingPunct="0">
              <a:lnSpc>
                <a:spcPct val="100000"/>
              </a:lnSpc>
              <a:spcBef>
                <a:spcPts val="800"/>
              </a:spcBef>
              <a:spcAft>
                <a:spcPts val="60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kumimoji="0" lang="en-US" alt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1" fontAlgn="auto" latinLnBrk="0" hangingPunct="1">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F3</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Business</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8263" y="457200"/>
            <a:ext cx="11018520" cy="553998"/>
          </a:xfrm>
        </p:spPr>
        <p:txBody>
          <a:bodyPr/>
          <a:lstStyle/>
          <a:p>
            <a:r>
              <a:rPr lang="en-US">
                <a:solidFill>
                  <a:schemeClr val="bg1"/>
                </a:solidFill>
              </a:rPr>
              <a:t>Most customers are already eligible for WVD</a:t>
            </a: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7378997" y="1456077"/>
            <a:ext cx="4235041" cy="140038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225" rtl="0" eaLnBrk="0" fontAlgn="base" latinLnBrk="0" hangingPunct="0">
              <a:lnSpc>
                <a:spcPct val="100000"/>
              </a:lnSpc>
              <a:spcBef>
                <a:spcPts val="800"/>
              </a:spcBef>
              <a:spcAft>
                <a:spcPts val="0"/>
              </a:spcAft>
              <a:buClrTx/>
              <a:buSzTx/>
              <a:buFontTx/>
              <a:buNone/>
              <a:tabLst/>
              <a:defRPr/>
            </a:pPr>
            <a:r>
              <a:rPr kumimoji="0" lang="en-US" altLang="en-US" sz="200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14225" rtl="0" eaLnBrk="0" fontAlgn="base" latinLnBrk="0" hangingPunct="0">
              <a:lnSpc>
                <a:spcPct val="100000"/>
              </a:lnSpc>
              <a:spcBef>
                <a:spcPts val="800"/>
              </a:spcBef>
              <a:spcAft>
                <a:spcPts val="60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(WVD) if they have </a:t>
            </a:r>
            <a:br>
              <a:rPr kumimoji="0" lang="en-US" altLang="en-US" sz="1400" b="0" i="0" u="none" strike="noStrike" kern="1200" cap="none" spc="0" normalizeH="0" baseline="0" noProof="0">
                <a:ln>
                  <a:noFill/>
                </a:ln>
                <a:solidFill>
                  <a:srgbClr val="000000"/>
                </a:solidFill>
                <a:effectLst/>
                <a:uLnTx/>
                <a:uFillTx/>
                <a:latin typeface="Segoe UI"/>
                <a:ea typeface="+mn-ea"/>
                <a:cs typeface="+mn-cs"/>
              </a:rPr>
            </a:br>
            <a:r>
              <a:rPr kumimoji="0" lang="en-US" altLang="en-US" sz="1400" b="0" i="0" u="none" strike="noStrike" kern="1200" cap="none" spc="0" normalizeH="0" baseline="0" noProof="0">
                <a:ln>
                  <a:noFill/>
                </a:ln>
                <a:solidFill>
                  <a:srgbClr val="000000"/>
                </a:solidFill>
                <a:effectLst/>
                <a:uLnTx/>
                <a:uFillTx/>
                <a:latin typeface="Segoe UI"/>
                <a:ea typeface="+mn-ea"/>
                <a:cs typeface="+mn-cs"/>
              </a:rPr>
              <a:t>one of the following licenses:</a:t>
            </a: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12" name="Rectangle 11">
            <a:extLst>
              <a:ext uri="{FF2B5EF4-FFF2-40B4-BE49-F238E27FC236}">
                <a16:creationId xmlns:a16="http://schemas.microsoft.com/office/drawing/2014/main" id="{D1784155-2DE7-471C-AD9B-7D688D65A637}"/>
              </a:ext>
            </a:extLst>
          </p:cNvPr>
          <p:cNvSpPr/>
          <p:nvPr/>
        </p:nvSpPr>
        <p:spPr>
          <a:xfrm>
            <a:off x="1492837" y="5077642"/>
            <a:ext cx="10109883" cy="1292662"/>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285750" marR="0" lvl="0" indent="-285750" algn="l" defTabSz="121961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Pay only for the virtual machines (VMs), storage, and networking consumed when the users are using the service</a:t>
            </a:r>
          </a:p>
          <a:p>
            <a:pPr marL="285750" marR="0" lvl="0" indent="-285750" algn="l" defTabSz="121961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Windows Virtual Desktop session host virtual machines (including Citrix Cloud and VMWare Horizon Cloud on Azure deployments) are charged at Linux compute rates for Windows 10 single, Windows 10 multi-session, and Windows Server. Customer only needs to bring appropriate Windows license</a:t>
            </a:r>
          </a:p>
          <a:p>
            <a:pPr marL="285750" marR="0" lvl="0" indent="-285750" algn="l" defTabSz="121961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Take advantage of options such as </a:t>
            </a:r>
            <a:r>
              <a:rPr kumimoji="0" lang="en-US" sz="1400" b="0" i="0" u="none" strike="noStrike" kern="1200" cap="none" spc="0" normalizeH="0" baseline="0" noProof="0">
                <a:ln>
                  <a:noFill/>
                </a:ln>
                <a:solidFill>
                  <a:srgbClr val="0078D4"/>
                </a:solidFill>
                <a:effectLst/>
                <a:uLnTx/>
                <a:uFillTx/>
                <a:latin typeface="Segoe UI "/>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one-year or three-year Azure Reserved Virtual Machine Instances</a:t>
            </a:r>
            <a:r>
              <a:rPr kumimoji="0" lang="en-US" sz="1400" b="0" i="0" u="sng" strike="noStrike" kern="1200" cap="none" spc="0" normalizeH="0" baseline="0" noProof="0">
                <a:ln>
                  <a:noFill/>
                </a:ln>
                <a:solidFill>
                  <a:srgbClr val="0078D4"/>
                </a:solidFill>
                <a:effectLst/>
                <a:uLnTx/>
                <a:uFillTx/>
                <a:latin typeface="Segoe UI"/>
                <a:ea typeface="+mn-ea"/>
                <a:cs typeface="Segoe UI" pitchFamily="34" charset="0"/>
              </a:rPr>
              <a:t>,</a:t>
            </a: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 </a:t>
            </a: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which can save up to 72 percent versus pay-as-you-go pricing</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Now with monthly payment options</a:t>
            </a: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t>
            </a:r>
          </a:p>
        </p:txBody>
      </p:sp>
      <p:sp>
        <p:nvSpPr>
          <p:cNvPr id="9" name="Rectangle 8">
            <a:extLst>
              <a:ext uri="{FF2B5EF4-FFF2-40B4-BE49-F238E27FC236}">
                <a16:creationId xmlns:a16="http://schemas.microsoft.com/office/drawing/2014/main" id="{D805EA35-8FB0-430E-ABA2-57F1544E9535}"/>
              </a:ext>
            </a:extLst>
          </p:cNvPr>
          <p:cNvSpPr/>
          <p:nvPr/>
        </p:nvSpPr>
        <p:spPr>
          <a:xfrm>
            <a:off x="547703" y="6429734"/>
            <a:ext cx="11055017" cy="415498"/>
          </a:xfrm>
          <a:prstGeom prst="rect">
            <a:avLst/>
          </a:prstGeom>
        </p:spPr>
        <p:txBody>
          <a:bodyPr wrap="square">
            <a:spAutoFit/>
          </a:bodyPr>
          <a:lstStyle/>
          <a:p>
            <a:pPr marL="0" marR="0" lvl="1" indent="0" algn="l" defTabSz="914225" rtl="0" eaLnBrk="0" fontAlgn="base" latinLnBrk="0" hangingPunct="0">
              <a:lnSpc>
                <a:spcPct val="100000"/>
              </a:lnSpc>
              <a:spcBef>
                <a:spcPts val="800"/>
              </a:spcBef>
              <a:spcAft>
                <a:spcPts val="0"/>
              </a:spcAft>
              <a:buClrTx/>
              <a:buSzTx/>
              <a:buFontTx/>
              <a:buNone/>
              <a:tabLst/>
              <a:defRPr/>
            </a:pPr>
            <a:r>
              <a:rPr kumimoji="0" lang="en-US" altLang="en-US" sz="1050" b="0" i="0"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a Microsoft 365 E3/E5/F1, Microsoft 365 A3/A5/Student Use Benefit or Windows 10 VDA per user license.</a:t>
            </a:r>
          </a:p>
        </p:txBody>
      </p:sp>
      <p:grpSp>
        <p:nvGrpSpPr>
          <p:cNvPr id="19" name="Group 18" descr="laptop icon">
            <a:extLst>
              <a:ext uri="{FF2B5EF4-FFF2-40B4-BE49-F238E27FC236}">
                <a16:creationId xmlns:a16="http://schemas.microsoft.com/office/drawing/2014/main" id="{6BC571CD-C5E6-4A79-B4B0-8A513CBE2123}"/>
              </a:ext>
            </a:extLst>
          </p:cNvPr>
          <p:cNvGrpSpPr/>
          <p:nvPr/>
        </p:nvGrpSpPr>
        <p:grpSpPr>
          <a:xfrm>
            <a:off x="680944" y="1499718"/>
            <a:ext cx="658598" cy="480968"/>
            <a:chOff x="5884864" y="1174751"/>
            <a:chExt cx="382588" cy="279400"/>
          </a:xfrm>
        </p:grpSpPr>
        <p:sp>
          <p:nvSpPr>
            <p:cNvPr id="21" name="Freeform 51">
              <a:extLst>
                <a:ext uri="{FF2B5EF4-FFF2-40B4-BE49-F238E27FC236}">
                  <a16:creationId xmlns:a16="http://schemas.microsoft.com/office/drawing/2014/main" id="{2FD680D3-7815-46D7-BF4B-BA53A260A42E}"/>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52">
              <a:extLst>
                <a:ext uri="{FF2B5EF4-FFF2-40B4-BE49-F238E27FC236}">
                  <a16:creationId xmlns:a16="http://schemas.microsoft.com/office/drawing/2014/main" id="{4708570E-7FAD-41D9-A167-4FD624B3D3CC}"/>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74">
              <a:extLst>
                <a:ext uri="{FF2B5EF4-FFF2-40B4-BE49-F238E27FC236}">
                  <a16:creationId xmlns:a16="http://schemas.microsoft.com/office/drawing/2014/main" id="{6983219B-2617-48C2-8807-26B54F137AC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descr="Server icon">
            <a:extLst>
              <a:ext uri="{FF2B5EF4-FFF2-40B4-BE49-F238E27FC236}">
                <a16:creationId xmlns:a16="http://schemas.microsoft.com/office/drawing/2014/main" id="{4F2E378C-5C7B-4180-B492-B0A2806F1446}"/>
              </a:ext>
            </a:extLst>
          </p:cNvPr>
          <p:cNvGrpSpPr/>
          <p:nvPr/>
        </p:nvGrpSpPr>
        <p:grpSpPr>
          <a:xfrm>
            <a:off x="6853017" y="1483360"/>
            <a:ext cx="305622" cy="527096"/>
            <a:chOff x="3563999" y="3048860"/>
            <a:chExt cx="336489" cy="580327"/>
          </a:xfrm>
        </p:grpSpPr>
        <p:sp>
          <p:nvSpPr>
            <p:cNvPr id="26" name="Rectangle 25">
              <a:extLst>
                <a:ext uri="{FF2B5EF4-FFF2-40B4-BE49-F238E27FC236}">
                  <a16:creationId xmlns:a16="http://schemas.microsoft.com/office/drawing/2014/main" id="{C027A9F7-29A6-4FDA-A596-3F4E245599F7}"/>
                </a:ext>
              </a:extLst>
            </p:cNvPr>
            <p:cNvSpPr/>
            <p:nvPr/>
          </p:nvSpPr>
          <p:spPr bwMode="auto">
            <a:xfrm>
              <a:off x="3563999" y="3048860"/>
              <a:ext cx="336489" cy="5803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A28910E-3B1A-4A0E-BED7-C85E058FC254}"/>
                </a:ext>
              </a:extLst>
            </p:cNvPr>
            <p:cNvSpPr/>
            <p:nvPr/>
          </p:nvSpPr>
          <p:spPr bwMode="auto">
            <a:xfrm>
              <a:off x="3629025" y="3131506"/>
              <a:ext cx="206436" cy="27432"/>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4EE2E96-C669-432E-90BA-046ECF006E70}"/>
                </a:ext>
              </a:extLst>
            </p:cNvPr>
            <p:cNvSpPr/>
            <p:nvPr/>
          </p:nvSpPr>
          <p:spPr bwMode="auto">
            <a:xfrm>
              <a:off x="3629025" y="3200725"/>
              <a:ext cx="206436" cy="27432"/>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8BBCB708-1BAB-4D5F-A49C-40BA6B7FC5E7}"/>
                </a:ext>
              </a:extLst>
            </p:cNvPr>
            <p:cNvSpPr/>
            <p:nvPr/>
          </p:nvSpPr>
          <p:spPr bwMode="auto">
            <a:xfrm>
              <a:off x="3629025" y="3515050"/>
              <a:ext cx="206436" cy="27432"/>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Graphic 29" descr="Money icon">
            <a:extLst>
              <a:ext uri="{FF2B5EF4-FFF2-40B4-BE49-F238E27FC236}">
                <a16:creationId xmlns:a16="http://schemas.microsoft.com/office/drawing/2014/main" id="{4FEEBE1B-7FCE-47FD-9B07-52BC8FD3B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61" y="5186570"/>
            <a:ext cx="611364" cy="611364"/>
          </a:xfrm>
          <a:prstGeom prst="rect">
            <a:avLst/>
          </a:prstGeom>
        </p:spPr>
      </p:pic>
      <p:sp>
        <p:nvSpPr>
          <p:cNvPr id="10" name="Freeform: Shape 9">
            <a:extLst>
              <a:ext uri="{FF2B5EF4-FFF2-40B4-BE49-F238E27FC236}">
                <a16:creationId xmlns:a16="http://schemas.microsoft.com/office/drawing/2014/main" id="{97083404-D5F1-4EE5-9DC7-5A31ABBA8592}"/>
              </a:ext>
              <a:ext uri="{C183D7F6-B498-43B3-948B-1728B52AA6E4}">
                <adec:decorative xmlns:adec="http://schemas.microsoft.com/office/drawing/2017/decorative" val="1"/>
              </a:ext>
            </a:extLst>
          </p:cNvPr>
          <p:cNvSpPr/>
          <p:nvPr/>
        </p:nvSpPr>
        <p:spPr bwMode="auto">
          <a:xfrm>
            <a:off x="589280" y="4856480"/>
            <a:ext cx="11013440" cy="0"/>
          </a:xfrm>
          <a:custGeom>
            <a:avLst/>
            <a:gdLst>
              <a:gd name="connsiteX0" fmla="*/ 0 w 11013440"/>
              <a:gd name="connsiteY0" fmla="*/ 0 h 0"/>
              <a:gd name="connsiteX1" fmla="*/ 11013440 w 11013440"/>
              <a:gd name="connsiteY1" fmla="*/ 0 h 0"/>
            </a:gdLst>
            <a:ahLst/>
            <a:cxnLst>
              <a:cxn ang="0">
                <a:pos x="connsiteX0" y="connsiteY0"/>
              </a:cxn>
              <a:cxn ang="0">
                <a:pos x="connsiteX1" y="connsiteY1"/>
              </a:cxn>
            </a:cxnLst>
            <a:rect l="l" t="t" r="r" b="b"/>
            <a:pathLst>
              <a:path w="11013440">
                <a:moveTo>
                  <a:pt x="0" y="0"/>
                </a:moveTo>
                <a:lnTo>
                  <a:pt x="11013440" y="0"/>
                </a:lnTo>
              </a:path>
            </a:pathLst>
          </a:custGeom>
          <a:noFill/>
          <a:ln w="15875" cap="rnd">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579B6A7-BD76-4447-B228-3F9C54E1D1BA}"/>
              </a:ext>
              <a:ext uri="{C183D7F6-B498-43B3-948B-1728B52AA6E4}">
                <adec:decorative xmlns:adec="http://schemas.microsoft.com/office/drawing/2017/decorative" val="1"/>
              </a:ext>
            </a:extLst>
          </p:cNvPr>
          <p:cNvSpPr/>
          <p:nvPr/>
        </p:nvSpPr>
        <p:spPr bwMode="auto">
          <a:xfrm>
            <a:off x="6331087" y="1584960"/>
            <a:ext cx="0" cy="3088640"/>
          </a:xfrm>
          <a:custGeom>
            <a:avLst/>
            <a:gdLst>
              <a:gd name="connsiteX0" fmla="*/ 0 w 0"/>
              <a:gd name="connsiteY0" fmla="*/ 0 h 3088640"/>
              <a:gd name="connsiteX1" fmla="*/ 0 w 0"/>
              <a:gd name="connsiteY1" fmla="*/ 3088640 h 3088640"/>
            </a:gdLst>
            <a:ahLst/>
            <a:cxnLst>
              <a:cxn ang="0">
                <a:pos x="connsiteX0" y="connsiteY0"/>
              </a:cxn>
              <a:cxn ang="0">
                <a:pos x="connsiteX1" y="connsiteY1"/>
              </a:cxn>
            </a:cxnLst>
            <a:rect l="l" t="t" r="r" b="b"/>
            <a:pathLst>
              <a:path h="3088640">
                <a:moveTo>
                  <a:pt x="0" y="0"/>
                </a:moveTo>
                <a:lnTo>
                  <a:pt x="0" y="3088640"/>
                </a:lnTo>
              </a:path>
            </a:pathLst>
          </a:custGeom>
          <a:noFill/>
          <a:ln w="15875" cap="rnd">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38912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63" presetClass="path" presetSubtype="0" decel="100000" fill="hold" grpId="1" nodeType="withEffect">
                                  <p:stCondLst>
                                    <p:cond delay="0"/>
                                  </p:stCondLst>
                                  <p:childTnLst>
                                    <p:animMotion origin="layout" path="M -4.375E-6 7.40741E-7 L 0.04349 7.40741E-7 " pathEditMode="relative" rAng="0" ptsTypes="AA">
                                      <p:cBhvr>
                                        <p:cTn id="9" dur="750" spd="-100000" fill="hold"/>
                                        <p:tgtEl>
                                          <p:spTgt spid="16"/>
                                        </p:tgtEl>
                                        <p:attrNameLst>
                                          <p:attrName>ppt_x</p:attrName>
                                          <p:attrName>ppt_y</p:attrName>
                                        </p:attrNameLst>
                                      </p:cBhvr>
                                      <p:rCtr x="2174" y="0"/>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grpId="1" nodeType="withEffect">
                                  <p:stCondLst>
                                    <p:cond delay="0"/>
                                  </p:stCondLst>
                                  <p:childTnLst>
                                    <p:animMotion origin="layout" path="M -1.25E-6 -7.40741E-7 L 0.04349 -7.40741E-7 " pathEditMode="relative" rAng="0" ptsTypes="AA">
                                      <p:cBhvr>
                                        <p:cTn id="14" dur="750" spd="-100000" fill="hold"/>
                                        <p:tgtEl>
                                          <p:spTgt spid="18"/>
                                        </p:tgtEl>
                                        <p:attrNameLst>
                                          <p:attrName>ppt_x</p:attrName>
                                          <p:attrName>ppt_y</p:attrName>
                                        </p:attrNameLst>
                                      </p:cBhvr>
                                      <p:rCtr x="2174" y="0"/>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8.33333E-7 -2.22222E-6 L 8.33333E-7 0.03426 " pathEditMode="relative" rAng="0" ptsTypes="AA">
                                      <p:cBhvr>
                                        <p:cTn id="19" dur="750" spd="-100000" fill="hold"/>
                                        <p:tgtEl>
                                          <p:spTgt spid="12"/>
                                        </p:tgtEl>
                                        <p:attrNameLst>
                                          <p:attrName>ppt_x</p:attrName>
                                          <p:attrName>ppt_y</p:attrName>
                                        </p:attrNameLst>
                                      </p:cBhvr>
                                      <p:rCtr x="0" y="1713"/>
                                    </p:animMotion>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63" presetClass="path" presetSubtype="0" decel="100000" fill="hold" nodeType="withEffect">
                                  <p:stCondLst>
                                    <p:cond delay="0"/>
                                  </p:stCondLst>
                                  <p:childTnLst>
                                    <p:animMotion origin="layout" path="M -1.25E-6 -7.40741E-7 L 0.04349 -7.40741E-7 " pathEditMode="relative" rAng="0" ptsTypes="AA">
                                      <p:cBhvr>
                                        <p:cTn id="30" dur="750" spd="-100000" fill="hold"/>
                                        <p:tgtEl>
                                          <p:spTgt spid="19"/>
                                        </p:tgtEl>
                                        <p:attrNameLst>
                                          <p:attrName>ppt_x</p:attrName>
                                          <p:attrName>ppt_y</p:attrName>
                                        </p:attrNameLst>
                                      </p:cBhvr>
                                      <p:rCtr x="2174" y="0"/>
                                    </p:animMotion>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63" presetClass="path" presetSubtype="0" decel="100000" fill="hold" nodeType="withEffect">
                                  <p:stCondLst>
                                    <p:cond delay="0"/>
                                  </p:stCondLst>
                                  <p:childTnLst>
                                    <p:animMotion origin="layout" path="M -1.25E-6 -7.40741E-7 L 0.04349 -7.40741E-7 " pathEditMode="relative" rAng="0" ptsTypes="AA">
                                      <p:cBhvr>
                                        <p:cTn id="35" dur="750" spd="-100000" fill="hold"/>
                                        <p:tgtEl>
                                          <p:spTgt spid="25"/>
                                        </p:tgtEl>
                                        <p:attrNameLst>
                                          <p:attrName>ppt_x</p:attrName>
                                          <p:attrName>ppt_y</p:attrName>
                                        </p:attrNameLst>
                                      </p:cBhvr>
                                      <p:rCtr x="2174" y="0"/>
                                    </p:animMotion>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42" presetClass="path" presetSubtype="0" decel="100000" fill="hold" nodeType="withEffect">
                                  <p:stCondLst>
                                    <p:cond delay="0"/>
                                  </p:stCondLst>
                                  <p:childTnLst>
                                    <p:animMotion origin="layout" path="M 1.45833E-6 -1.11111E-6 L 1.45833E-6 0.03426 " pathEditMode="relative" rAng="0" ptsTypes="AA">
                                      <p:cBhvr>
                                        <p:cTn id="40" dur="750" spd="-100000" fill="hold"/>
                                        <p:tgtEl>
                                          <p:spTgt spid="30"/>
                                        </p:tgtEl>
                                        <p:attrNameLst>
                                          <p:attrName>ppt_x</p:attrName>
                                          <p:attrName>ppt_y</p:attrName>
                                        </p:attrNameLst>
                                      </p:cBhvr>
                                      <p:rCtr x="0" y="1713"/>
                                    </p:animMotion>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12" grpId="0"/>
      <p:bldP spid="12" grpId="1"/>
      <p:bldP spid="9" grpId="0"/>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5AD2-1489-2B4F-97CA-4E6A1604A50A}"/>
              </a:ext>
            </a:extLst>
          </p:cNvPr>
          <p:cNvSpPr>
            <a:spLocks noGrp="1"/>
          </p:cNvSpPr>
          <p:nvPr>
            <p:ph type="ctrTitle"/>
          </p:nvPr>
        </p:nvSpPr>
        <p:spPr/>
        <p:txBody>
          <a:bodyPr/>
          <a:lstStyle/>
          <a:p>
            <a:r>
              <a:rPr lang="en-US" dirty="0"/>
              <a:t>Lets get started!</a:t>
            </a:r>
          </a:p>
        </p:txBody>
      </p:sp>
      <p:sp>
        <p:nvSpPr>
          <p:cNvPr id="3" name="Subtitle 2">
            <a:extLst>
              <a:ext uri="{FF2B5EF4-FFF2-40B4-BE49-F238E27FC236}">
                <a16:creationId xmlns:a16="http://schemas.microsoft.com/office/drawing/2014/main" id="{454D31F6-90A9-B34B-9767-A1A50F41BB5E}"/>
              </a:ext>
            </a:extLst>
          </p:cNvPr>
          <p:cNvSpPr>
            <a:spLocks noGrp="1"/>
          </p:cNvSpPr>
          <p:nvPr>
            <p:ph type="subTitle" idx="1"/>
          </p:nvPr>
        </p:nvSpPr>
        <p:spPr>
          <a:xfrm>
            <a:off x="0" y="3602038"/>
            <a:ext cx="12192000" cy="1655762"/>
          </a:xfrm>
        </p:spPr>
        <p:txBody>
          <a:bodyPr>
            <a:normAutofit/>
          </a:bodyPr>
          <a:lstStyle/>
          <a:p>
            <a:r>
              <a:rPr lang="en-US" sz="5400" dirty="0">
                <a:hlinkClick r:id="rId2"/>
              </a:rPr>
              <a:t>https://</a:t>
            </a:r>
            <a:r>
              <a:rPr lang="en-US" sz="5400" dirty="0" err="1">
                <a:hlinkClick r:id="rId2"/>
              </a:rPr>
              <a:t>aka.ms</a:t>
            </a:r>
            <a:r>
              <a:rPr lang="en-US" sz="5400" dirty="0">
                <a:hlinkClick r:id="rId2"/>
              </a:rPr>
              <a:t>/</a:t>
            </a:r>
            <a:r>
              <a:rPr lang="en-US" sz="5400" dirty="0" err="1">
                <a:hlinkClick r:id="rId2"/>
              </a:rPr>
              <a:t>WVDTechWorkshopLabs</a:t>
            </a:r>
            <a:endParaRPr lang="en-US" sz="5400" dirty="0"/>
          </a:p>
        </p:txBody>
      </p:sp>
    </p:spTree>
    <p:extLst>
      <p:ext uri="{BB962C8B-B14F-4D97-AF65-F5344CB8AC3E}">
        <p14:creationId xmlns:p14="http://schemas.microsoft.com/office/powerpoint/2010/main" val="396577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bg1"/>
                </a:solidFill>
              </a:rPr>
              <a:t>Virtualization helps address specific business needs</a:t>
            </a:r>
          </a:p>
        </p:txBody>
      </p:sp>
      <p:pic>
        <p:nvPicPr>
          <p:cNvPr id="3" name="Picture 2" descr="A doctor showing a patient an xray">
            <a:extLst>
              <a:ext uri="{FF2B5EF4-FFF2-40B4-BE49-F238E27FC236}">
                <a16:creationId xmlns:a16="http://schemas.microsoft.com/office/drawing/2014/main" id="{7C5E2832-4526-468C-87EC-B862B06DFF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7515" y="2087138"/>
            <a:ext cx="1864281" cy="1864281"/>
          </a:xfrm>
          <a:prstGeom prst="ellipse">
            <a:avLst/>
          </a:prstGeom>
          <a:solidFill>
            <a:schemeClr val="bg1"/>
          </a:solidFill>
          <a:ln w="12700">
            <a:noFill/>
          </a:ln>
          <a:effectLst>
            <a:outerShdw blurRad="76200" dist="25400" dir="2700000" sx="94000" sy="94000" algn="tl" rotWithShape="0">
              <a:prstClr val="black">
                <a:alpha val="25000"/>
              </a:prstClr>
            </a:outerShdw>
          </a:effectLst>
        </p:spPr>
      </p:pic>
      <p:pic>
        <p:nvPicPr>
          <p:cNvPr id="4" name="Picture 3" descr="People sitting at computers">
            <a:extLst>
              <a:ext uri="{FF2B5EF4-FFF2-40B4-BE49-F238E27FC236}">
                <a16:creationId xmlns:a16="http://schemas.microsoft.com/office/drawing/2014/main" id="{0AB8AB30-81ED-4211-9097-F30E524D0FD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62816" y="2087138"/>
            <a:ext cx="1864281" cy="1864281"/>
          </a:xfrm>
          <a:prstGeom prst="ellipse">
            <a:avLst/>
          </a:prstGeom>
          <a:ln w="28575">
            <a:noFill/>
          </a:ln>
        </p:spPr>
      </p:pic>
      <p:pic>
        <p:nvPicPr>
          <p:cNvPr id="5" name="Picture 4" descr="A person sitting on a bench in front of a window&#10;&#10;Description generated with high confidence">
            <a:extLst>
              <a:ext uri="{FF2B5EF4-FFF2-40B4-BE49-F238E27FC236}">
                <a16:creationId xmlns:a16="http://schemas.microsoft.com/office/drawing/2014/main" id="{EC15E2E3-22CF-4D25-B90B-E33BE5FC9F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458117" y="2087138"/>
            <a:ext cx="1867675" cy="1867675"/>
          </a:xfrm>
          <a:prstGeom prst="ellipse">
            <a:avLst/>
          </a:prstGeom>
          <a:ln w="63500" cap="rnd">
            <a:noFill/>
          </a:ln>
          <a:effectLst/>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237"/>
          <a:stretch/>
        </p:blipFill>
        <p:spPr>
          <a:xfrm>
            <a:off x="9056811" y="2087138"/>
            <a:ext cx="1867675" cy="1867675"/>
          </a:xfrm>
          <a:prstGeom prst="ellipse">
            <a:avLst/>
          </a:prstGeom>
        </p:spPr>
      </p:pic>
      <p:grpSp>
        <p:nvGrpSpPr>
          <p:cNvPr id="18" name="Group 17" descr="Security and regulations bullets">
            <a:extLst>
              <a:ext uri="{FF2B5EF4-FFF2-40B4-BE49-F238E27FC236}">
                <a16:creationId xmlns:a16="http://schemas.microsoft.com/office/drawing/2014/main" id="{ED488151-2C26-45AC-96A2-9520DA8588A0}"/>
              </a:ext>
            </a:extLst>
          </p:cNvPr>
          <p:cNvGrpSpPr/>
          <p:nvPr/>
        </p:nvGrpSpPr>
        <p:grpSpPr>
          <a:xfrm>
            <a:off x="952459" y="4195209"/>
            <a:ext cx="2494396" cy="2221452"/>
            <a:chOff x="970812" y="4278943"/>
            <a:chExt cx="2544775" cy="2266317"/>
          </a:xfrm>
          <a:solidFill>
            <a:schemeClr val="tx1"/>
          </a:solidFill>
        </p:grpSpPr>
        <p:sp>
          <p:nvSpPr>
            <p:cNvPr id="8" name="Rectangle 7">
              <a:extLst>
                <a:ext uri="{FF2B5EF4-FFF2-40B4-BE49-F238E27FC236}">
                  <a16:creationId xmlns:a16="http://schemas.microsoft.com/office/drawing/2014/main" id="{CB967CA9-B85A-4B4B-AAD4-DE42784AED58}"/>
                </a:ext>
              </a:extLst>
            </p:cNvPr>
            <p:cNvSpPr/>
            <p:nvPr/>
          </p:nvSpPr>
          <p:spPr>
            <a:xfrm>
              <a:off x="970812"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Security </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and regulation</a:t>
              </a:r>
            </a:p>
          </p:txBody>
        </p:sp>
        <p:sp>
          <p:nvSpPr>
            <p:cNvPr id="12" name="Rectangle 11">
              <a:extLst>
                <a:ext uri="{FF2B5EF4-FFF2-40B4-BE49-F238E27FC236}">
                  <a16:creationId xmlns:a16="http://schemas.microsoft.com/office/drawing/2014/main" id="{1E1D57CA-D83D-44EF-A6CD-6E77A553F0C0}"/>
                </a:ext>
              </a:extLst>
            </p:cNvPr>
            <p:cNvSpPr/>
            <p:nvPr/>
          </p:nvSpPr>
          <p:spPr>
            <a:xfrm>
              <a:off x="970812" y="4821396"/>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Financial Services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Healthcare</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Government</a:t>
              </a:r>
            </a:p>
          </p:txBody>
        </p:sp>
      </p:grpSp>
      <p:grpSp>
        <p:nvGrpSpPr>
          <p:cNvPr id="17" name="Group 16" descr="Elastic workforce bullets">
            <a:extLst>
              <a:ext uri="{FF2B5EF4-FFF2-40B4-BE49-F238E27FC236}">
                <a16:creationId xmlns:a16="http://schemas.microsoft.com/office/drawing/2014/main" id="{9D5B7B1D-687E-4770-AD1F-59D642BE0140}"/>
              </a:ext>
            </a:extLst>
          </p:cNvPr>
          <p:cNvGrpSpPr/>
          <p:nvPr/>
        </p:nvGrpSpPr>
        <p:grpSpPr>
          <a:xfrm>
            <a:off x="3548981" y="4195209"/>
            <a:ext cx="2494396" cy="2221453"/>
            <a:chOff x="3619776" y="4278943"/>
            <a:chExt cx="2544775" cy="2266318"/>
          </a:xfrm>
          <a:solidFill>
            <a:schemeClr val="tx1"/>
          </a:solidFill>
        </p:grpSpPr>
        <p:sp>
          <p:nvSpPr>
            <p:cNvPr id="9" name="Rectangle 8">
              <a:extLst>
                <a:ext uri="{FF2B5EF4-FFF2-40B4-BE49-F238E27FC236}">
                  <a16:creationId xmlns:a16="http://schemas.microsoft.com/office/drawing/2014/main" id="{4E0F3D17-5F93-4F6F-891E-BD5C799CAA0B}"/>
                </a:ext>
              </a:extLst>
            </p:cNvPr>
            <p:cNvSpPr/>
            <p:nvPr/>
          </p:nvSpPr>
          <p:spPr>
            <a:xfrm>
              <a:off x="3619776"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Elastic</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workforce</a:t>
              </a:r>
              <a:endParaRPr kumimoji="0" lang="en-US" sz="16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19776" y="4821397"/>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Mergers and acquisition</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Short term employees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Contractor and partner access</a:t>
              </a:r>
            </a:p>
          </p:txBody>
        </p:sp>
      </p:grpSp>
      <p:grpSp>
        <p:nvGrpSpPr>
          <p:cNvPr id="16" name="Group 15" descr="Specific employees bullets">
            <a:extLst>
              <a:ext uri="{FF2B5EF4-FFF2-40B4-BE49-F238E27FC236}">
                <a16:creationId xmlns:a16="http://schemas.microsoft.com/office/drawing/2014/main" id="{FFF78B6B-9C0F-4A89-8CED-3C229124DEC8}"/>
              </a:ext>
            </a:extLst>
          </p:cNvPr>
          <p:cNvGrpSpPr/>
          <p:nvPr/>
        </p:nvGrpSpPr>
        <p:grpSpPr>
          <a:xfrm>
            <a:off x="6147058" y="4195209"/>
            <a:ext cx="2494396" cy="2221453"/>
            <a:chOff x="6270325" y="4278943"/>
            <a:chExt cx="2544775" cy="2266318"/>
          </a:xfrm>
          <a:solidFill>
            <a:schemeClr val="tx1"/>
          </a:solidFill>
        </p:grpSpPr>
        <p:sp>
          <p:nvSpPr>
            <p:cNvPr id="10" name="Rectangle 9">
              <a:extLst>
                <a:ext uri="{FF2B5EF4-FFF2-40B4-BE49-F238E27FC236}">
                  <a16:creationId xmlns:a16="http://schemas.microsoft.com/office/drawing/2014/main" id="{3D1DB0A0-E5C2-47AF-9185-37D6F6CE1291}"/>
                </a:ext>
              </a:extLst>
            </p:cNvPr>
            <p:cNvSpPr/>
            <p:nvPr/>
          </p:nvSpPr>
          <p:spPr>
            <a:xfrm>
              <a:off x="6270325"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Specific</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employees</a:t>
              </a:r>
              <a:endParaRPr kumimoji="0" lang="en-US" sz="16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0C69830E-D3E0-4CAA-B290-903EC0794FC5}"/>
                </a:ext>
              </a:extLst>
            </p:cNvPr>
            <p:cNvSpPr/>
            <p:nvPr/>
          </p:nvSpPr>
          <p:spPr>
            <a:xfrm>
              <a:off x="6270325" y="4821397"/>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Call centers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Branch workers</a:t>
              </a:r>
            </a:p>
            <a:p>
              <a:pPr marL="0" marR="0" lvl="0" indent="0" algn="ctr" defTabSz="913874" rtl="0" eaLnBrk="1" fontAlgn="auto" latinLnBrk="0" hangingPunct="1">
                <a:lnSpc>
                  <a:spcPct val="100000"/>
                </a:lnSpc>
                <a:spcBef>
                  <a:spcPts val="1175"/>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descr="Specialized workloads bullets">
            <a:extLst>
              <a:ext uri="{FF2B5EF4-FFF2-40B4-BE49-F238E27FC236}">
                <a16:creationId xmlns:a16="http://schemas.microsoft.com/office/drawing/2014/main" id="{A3D18D90-F6C7-45AA-99E6-86BBA62BAC47}"/>
              </a:ext>
            </a:extLst>
          </p:cNvPr>
          <p:cNvGrpSpPr/>
          <p:nvPr/>
        </p:nvGrpSpPr>
        <p:grpSpPr>
          <a:xfrm>
            <a:off x="8745148" y="4195209"/>
            <a:ext cx="2494396" cy="2221453"/>
            <a:chOff x="8920889" y="4278943"/>
            <a:chExt cx="2544775" cy="2266318"/>
          </a:xfrm>
          <a:solidFill>
            <a:schemeClr val="tx1"/>
          </a:solidFill>
        </p:grpSpPr>
        <p:sp>
          <p:nvSpPr>
            <p:cNvPr id="11" name="Rectangle 10">
              <a:extLst>
                <a:ext uri="{FF2B5EF4-FFF2-40B4-BE49-F238E27FC236}">
                  <a16:creationId xmlns:a16="http://schemas.microsoft.com/office/drawing/2014/main" id="{761A819A-AEB6-4EFB-9B9F-0F32E980CA06}"/>
                </a:ext>
              </a:extLst>
            </p:cNvPr>
            <p:cNvSpPr/>
            <p:nvPr/>
          </p:nvSpPr>
          <p:spPr>
            <a:xfrm>
              <a:off x="8920889"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Specialized </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20889" y="4821397"/>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apps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a:t>
              </a:r>
            </a:p>
          </p:txBody>
        </p:sp>
      </p:grpSp>
    </p:spTree>
    <p:extLst>
      <p:ext uri="{BB962C8B-B14F-4D97-AF65-F5344CB8AC3E}">
        <p14:creationId xmlns:p14="http://schemas.microsoft.com/office/powerpoint/2010/main" val="291166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decel="100000" fill="hold" nodeType="withEffect">
                                  <p:stCondLst>
                                    <p:cond delay="0"/>
                                  </p:stCondLst>
                                  <p:childTnLst>
                                    <p:animMotion origin="layout" path="M 1.45833E-6 -1.11111E-6 L 1.45833E-6 0.03426 " pathEditMode="relative" rAng="0" ptsTypes="AA">
                                      <p:cBhvr>
                                        <p:cTn id="30" dur="750" spd="-100000" fill="hold"/>
                                        <p:tgtEl>
                                          <p:spTgt spid="18"/>
                                        </p:tgtEl>
                                        <p:attrNameLst>
                                          <p:attrName>ppt_x</p:attrName>
                                          <p:attrName>ppt_y</p:attrName>
                                        </p:attrNameLst>
                                      </p:cBhvr>
                                      <p:rCtr x="0" y="1713"/>
                                    </p:animMotion>
                                  </p:childTnLst>
                                </p:cTn>
                              </p:par>
                              <p:par>
                                <p:cTn id="31" presetID="42" presetClass="path" presetSubtype="0" decel="100000" fill="hold" nodeType="withEffect">
                                  <p:stCondLst>
                                    <p:cond delay="0"/>
                                  </p:stCondLst>
                                  <p:childTnLst>
                                    <p:animMotion origin="layout" path="M 1.45833E-6 -1.11111E-6 L 1.45833E-6 0.03426 " pathEditMode="relative" rAng="0" ptsTypes="AA">
                                      <p:cBhvr>
                                        <p:cTn id="32" dur="750" spd="-100000" fill="hold"/>
                                        <p:tgtEl>
                                          <p:spTgt spid="17"/>
                                        </p:tgtEl>
                                        <p:attrNameLst>
                                          <p:attrName>ppt_x</p:attrName>
                                          <p:attrName>ppt_y</p:attrName>
                                        </p:attrNameLst>
                                      </p:cBhvr>
                                      <p:rCtr x="0" y="1713"/>
                                    </p:animMotion>
                                  </p:childTnLst>
                                </p:cTn>
                              </p:par>
                              <p:par>
                                <p:cTn id="33" presetID="42" presetClass="path" presetSubtype="0" decel="100000" fill="hold" nodeType="withEffect">
                                  <p:stCondLst>
                                    <p:cond delay="0"/>
                                  </p:stCondLst>
                                  <p:childTnLst>
                                    <p:animMotion origin="layout" path="M 1.45833E-6 -1.11111E-6 L 1.45833E-6 0.03426 " pathEditMode="relative" rAng="0" ptsTypes="AA">
                                      <p:cBhvr>
                                        <p:cTn id="34" dur="750" spd="-100000" fill="hold"/>
                                        <p:tgtEl>
                                          <p:spTgt spid="16"/>
                                        </p:tgtEl>
                                        <p:attrNameLst>
                                          <p:attrName>ppt_x</p:attrName>
                                          <p:attrName>ppt_y</p:attrName>
                                        </p:attrNameLst>
                                      </p:cBhvr>
                                      <p:rCtr x="0" y="1713"/>
                                    </p:animMotion>
                                  </p:childTnLst>
                                </p:cTn>
                              </p:par>
                              <p:par>
                                <p:cTn id="35" presetID="42" presetClass="path" presetSubtype="0" decel="100000" fill="hold" nodeType="withEffect">
                                  <p:stCondLst>
                                    <p:cond delay="0"/>
                                  </p:stCondLst>
                                  <p:childTnLst>
                                    <p:animMotion origin="layout" path="M 1.45833E-6 -1.11111E-6 L 1.45833E-6 0.03426 " pathEditMode="relative" rAng="0" ptsTypes="AA">
                                      <p:cBhvr>
                                        <p:cTn id="36" dur="750" spd="-100000" fill="hold"/>
                                        <p:tgtEl>
                                          <p:spTgt spid="19"/>
                                        </p:tgtEl>
                                        <p:attrNameLst>
                                          <p:attrName>ppt_x</p:attrName>
                                          <p:attrName>ppt_y</p:attrName>
                                        </p:attrNameLst>
                                      </p:cBhvr>
                                      <p:rCtr x="0" y="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descr="Virtual desktop bullets">
            <a:extLst>
              <a:ext uri="{FF2B5EF4-FFF2-40B4-BE49-F238E27FC236}">
                <a16:creationId xmlns:a16="http://schemas.microsoft.com/office/drawing/2014/main" id="{86D8B58C-7A31-4295-B274-BF2ACBE2864E}"/>
              </a:ext>
            </a:extLst>
          </p:cNvPr>
          <p:cNvGrpSpPr/>
          <p:nvPr/>
        </p:nvGrpSpPr>
        <p:grpSpPr>
          <a:xfrm>
            <a:off x="696887" y="879537"/>
            <a:ext cx="5179815" cy="4801162"/>
            <a:chOff x="888624" y="1656686"/>
            <a:chExt cx="5180550" cy="4801843"/>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463142"/>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213742"/>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330977"/>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888624" y="2455448"/>
              <a:ext cx="4395825" cy="58485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31209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Enable optimizations for </a:t>
              </a:r>
              <a:b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Microsoft Office 365</a:t>
              </a: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194864"/>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Migrate Windows Server (RDS) </a:t>
              </a:r>
              <a:b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44426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10"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Deliver the only multi-session</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Windows 10 experience</a:t>
              </a: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888624" y="1656686"/>
              <a:ext cx="5180550" cy="758022"/>
            </a:xfrm>
            <a:prstGeom prst="rect">
              <a:avLst/>
            </a:prstGeom>
          </p:spPr>
          <p:txBody>
            <a:bodyPr vert="horz" wrap="square" lIns="0" tIns="1645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Windows Virtual Desktop</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115388"/>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609650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Deploy and scale in minutes</a:t>
              </a:r>
            </a:p>
          </p:txBody>
        </p:sp>
      </p:grpSp>
      <p:grpSp>
        <p:nvGrpSpPr>
          <p:cNvPr id="3" name="Group 2" descr="A cloud with azure logo and windows 10, Office 365, and windows server  logos">
            <a:extLst>
              <a:ext uri="{FF2B5EF4-FFF2-40B4-BE49-F238E27FC236}">
                <a16:creationId xmlns:a16="http://schemas.microsoft.com/office/drawing/2014/main" id="{2A930D2E-DFC1-41EB-89C8-0CAB3FEF803B}"/>
              </a:ext>
            </a:extLst>
          </p:cNvPr>
          <p:cNvGrpSpPr/>
          <p:nvPr/>
        </p:nvGrpSpPr>
        <p:grpSpPr>
          <a:xfrm>
            <a:off x="5876703" y="1045276"/>
            <a:ext cx="5920195" cy="4884056"/>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10</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accent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accent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accent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Server</a:t>
                </a:r>
              </a:p>
            </p:txBody>
          </p:sp>
        </p:grpSp>
      </p:grpSp>
    </p:spTree>
    <p:extLst>
      <p:ext uri="{BB962C8B-B14F-4D97-AF65-F5344CB8AC3E}">
        <p14:creationId xmlns:p14="http://schemas.microsoft.com/office/powerpoint/2010/main" val="714838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45833E-6 -1.11111E-6 L 1.45833E-6 0.03426 " pathEditMode="relative" rAng="0" ptsTypes="AA">
                                      <p:cBhvr>
                                        <p:cTn id="9" dur="750" spd="-100000" fill="hold"/>
                                        <p:tgtEl>
                                          <p:spTgt spid="3"/>
                                        </p:tgtEl>
                                        <p:attrNameLst>
                                          <p:attrName>ppt_x</p:attrName>
                                          <p:attrName>ppt_y</p:attrName>
                                        </p:attrNameLst>
                                      </p:cBhvr>
                                      <p:rCtr x="0" y="17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nodeType="withEffect">
                                  <p:stCondLst>
                                    <p:cond delay="0"/>
                                  </p:stCondLst>
                                  <p:childTnLst>
                                    <p:animMotion origin="layout" path="M -1.25E-6 -7.40741E-7 L 0.04349 -7.40741E-7 " pathEditMode="relative" rAng="0" ptsTypes="AA">
                                      <p:cBhvr>
                                        <p:cTn id="14" dur="750" spd="-100000" fill="hold"/>
                                        <p:tgtEl>
                                          <p:spTgt spid="2"/>
                                        </p:tgtEl>
                                        <p:attrNameLst>
                                          <p:attrName>ppt_x</p:attrName>
                                          <p:attrName>ppt_y</p:attrName>
                                        </p:attrNameLst>
                                      </p:cBhvr>
                                      <p:rCtr x="21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9AACF2-1673-4368-B537-E22B2588303E}"/>
              </a:ext>
            </a:extLst>
          </p:cNvPr>
          <p:cNvSpPr/>
          <p:nvPr/>
        </p:nvSpPr>
        <p:spPr>
          <a:xfrm>
            <a:off x="2770689" y="233063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Entitlement</a:t>
            </a:r>
            <a:endParaRPr kumimoji="0" lang="en-NL"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2ADFA375-00D6-425C-A75D-82B8591F4540}"/>
              </a:ext>
            </a:extLst>
          </p:cNvPr>
          <p:cNvSpPr/>
          <p:nvPr/>
        </p:nvSpPr>
        <p:spPr>
          <a:xfrm>
            <a:off x="2770688" y="2724050"/>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Brokering</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Rectangle 8">
            <a:extLst>
              <a:ext uri="{FF2B5EF4-FFF2-40B4-BE49-F238E27FC236}">
                <a16:creationId xmlns:a16="http://schemas.microsoft.com/office/drawing/2014/main" id="{AA58F0FE-321D-45FA-8820-B23B23AA65E1}"/>
              </a:ext>
            </a:extLst>
          </p:cNvPr>
          <p:cNvSpPr/>
          <p:nvPr/>
        </p:nvSpPr>
        <p:spPr>
          <a:xfrm>
            <a:off x="2770688" y="3117463"/>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Image Management</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D8E8A2A9-3BFF-46E4-92DC-2E6054E1918A}"/>
              </a:ext>
            </a:extLst>
          </p:cNvPr>
          <p:cNvSpPr/>
          <p:nvPr/>
        </p:nvSpPr>
        <p:spPr>
          <a:xfrm>
            <a:off x="2770687" y="351087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Licensing</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5FC2205D-7F86-49C8-911F-8C42A88EA078}"/>
              </a:ext>
            </a:extLst>
          </p:cNvPr>
          <p:cNvSpPr/>
          <p:nvPr/>
        </p:nvSpPr>
        <p:spPr>
          <a:xfrm>
            <a:off x="2770688" y="3904289"/>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Maintenance</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a:extLst>
              <a:ext uri="{FF2B5EF4-FFF2-40B4-BE49-F238E27FC236}">
                <a16:creationId xmlns:a16="http://schemas.microsoft.com/office/drawing/2014/main" id="{7C6048BE-6FAF-4398-993E-69377829FA62}"/>
              </a:ext>
            </a:extLst>
          </p:cNvPr>
          <p:cNvSpPr/>
          <p:nvPr/>
        </p:nvSpPr>
        <p:spPr>
          <a:xfrm>
            <a:off x="2770687" y="4297703"/>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Network</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7D35836A-172A-411C-88C1-6275FD5A1EBF}"/>
              </a:ext>
            </a:extLst>
          </p:cNvPr>
          <p:cNvSpPr/>
          <p:nvPr/>
        </p:nvSpPr>
        <p:spPr>
          <a:xfrm>
            <a:off x="2770688" y="469111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Servers/Storage</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6E055376-F588-4EE9-BDBB-E7505DF1089E}"/>
              </a:ext>
            </a:extLst>
          </p:cNvPr>
          <p:cNvSpPr/>
          <p:nvPr/>
        </p:nvSpPr>
        <p:spPr>
          <a:xfrm>
            <a:off x="2770687" y="5084529"/>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Hosting</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5" name="Rectangle 14">
            <a:extLst>
              <a:ext uri="{FF2B5EF4-FFF2-40B4-BE49-F238E27FC236}">
                <a16:creationId xmlns:a16="http://schemas.microsoft.com/office/drawing/2014/main" id="{20D6E482-D6B7-45C0-BD5E-AD30F1DF1DC2}"/>
              </a:ext>
            </a:extLst>
          </p:cNvPr>
          <p:cNvSpPr/>
          <p:nvPr/>
        </p:nvSpPr>
        <p:spPr>
          <a:xfrm>
            <a:off x="6256000" y="233063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Entitlement</a:t>
            </a:r>
            <a:endParaRPr kumimoji="0" lang="en-NL"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angle 15">
            <a:extLst>
              <a:ext uri="{FF2B5EF4-FFF2-40B4-BE49-F238E27FC236}">
                <a16:creationId xmlns:a16="http://schemas.microsoft.com/office/drawing/2014/main" id="{802766C7-3762-47A8-8451-981A4395804D}"/>
              </a:ext>
            </a:extLst>
          </p:cNvPr>
          <p:cNvSpPr/>
          <p:nvPr/>
        </p:nvSpPr>
        <p:spPr>
          <a:xfrm>
            <a:off x="6274075" y="3121296"/>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Brokering</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17" name="Rectangle 16">
            <a:extLst>
              <a:ext uri="{FF2B5EF4-FFF2-40B4-BE49-F238E27FC236}">
                <a16:creationId xmlns:a16="http://schemas.microsoft.com/office/drawing/2014/main" id="{4D66A987-982A-4B8F-B843-726DC538862C}"/>
              </a:ext>
            </a:extLst>
          </p:cNvPr>
          <p:cNvSpPr/>
          <p:nvPr/>
        </p:nvSpPr>
        <p:spPr>
          <a:xfrm>
            <a:off x="6274075" y="2728348"/>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Image Management</a:t>
            </a:r>
            <a:endParaRPr kumimoji="0" lang="en-NL"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4CAE57BC-6FDB-4E5E-AC28-F52456DB2E50}"/>
              </a:ext>
            </a:extLst>
          </p:cNvPr>
          <p:cNvSpPr/>
          <p:nvPr/>
        </p:nvSpPr>
        <p:spPr>
          <a:xfrm>
            <a:off x="6255997" y="3510876"/>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Licensing</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19" name="Rectangle 18">
            <a:extLst>
              <a:ext uri="{FF2B5EF4-FFF2-40B4-BE49-F238E27FC236}">
                <a16:creationId xmlns:a16="http://schemas.microsoft.com/office/drawing/2014/main" id="{4D369E7E-A0B7-47B9-AB03-50E1DEF818C7}"/>
              </a:ext>
            </a:extLst>
          </p:cNvPr>
          <p:cNvSpPr/>
          <p:nvPr/>
        </p:nvSpPr>
        <p:spPr>
          <a:xfrm>
            <a:off x="6255998" y="3904289"/>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Maintenance</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E1D8E35E-44B0-486E-B889-7A5C356D4625}"/>
              </a:ext>
            </a:extLst>
          </p:cNvPr>
          <p:cNvSpPr/>
          <p:nvPr/>
        </p:nvSpPr>
        <p:spPr>
          <a:xfrm>
            <a:off x="6255997" y="4297703"/>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rPr>
              <a:t>Network</a:t>
            </a: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1" name="Rectangle 20">
            <a:extLst>
              <a:ext uri="{FF2B5EF4-FFF2-40B4-BE49-F238E27FC236}">
                <a16:creationId xmlns:a16="http://schemas.microsoft.com/office/drawing/2014/main" id="{22156DC5-2493-4C51-BD6A-831E074D5E4E}"/>
              </a:ext>
            </a:extLst>
          </p:cNvPr>
          <p:cNvSpPr/>
          <p:nvPr/>
        </p:nvSpPr>
        <p:spPr>
          <a:xfrm>
            <a:off x="6255998" y="4691116"/>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Servers/Storage</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5E958EAC-A37B-4FD2-9830-4115D0CC2A52}"/>
              </a:ext>
            </a:extLst>
          </p:cNvPr>
          <p:cNvSpPr/>
          <p:nvPr/>
        </p:nvSpPr>
        <p:spPr>
          <a:xfrm>
            <a:off x="6255997" y="5084529"/>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rPr>
              <a:t>Hosting</a:t>
            </a: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23">
            <a:extLst>
              <a:ext uri="{FF2B5EF4-FFF2-40B4-BE49-F238E27FC236}">
                <a16:creationId xmlns:a16="http://schemas.microsoft.com/office/drawing/2014/main" id="{BC1F78B1-3EA9-4731-A0E5-ECFDD5E66FAB}"/>
              </a:ext>
            </a:extLst>
          </p:cNvPr>
          <p:cNvSpPr/>
          <p:nvPr/>
        </p:nvSpPr>
        <p:spPr>
          <a:xfrm>
            <a:off x="2426785" y="1985361"/>
            <a:ext cx="3006724" cy="3762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solidFill>
                  <a:srgbClr val="282828"/>
                </a:solidFill>
                <a:prstDash val="sysDot"/>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5" name="Rectangle 24">
            <a:extLst>
              <a:ext uri="{FF2B5EF4-FFF2-40B4-BE49-F238E27FC236}">
                <a16:creationId xmlns:a16="http://schemas.microsoft.com/office/drawing/2014/main" id="{D00BC106-D927-4F0D-886D-CF599CBB5D08}"/>
              </a:ext>
            </a:extLst>
          </p:cNvPr>
          <p:cNvSpPr/>
          <p:nvPr/>
        </p:nvSpPr>
        <p:spPr>
          <a:xfrm>
            <a:off x="5912095" y="1985361"/>
            <a:ext cx="3006724" cy="3762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solidFill>
                  <a:srgbClr val="282828"/>
                </a:solidFill>
                <a:prstDash val="sysDot"/>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6" name="TextBox 25">
            <a:extLst>
              <a:ext uri="{FF2B5EF4-FFF2-40B4-BE49-F238E27FC236}">
                <a16:creationId xmlns:a16="http://schemas.microsoft.com/office/drawing/2014/main" id="{D13C1273-599E-493B-AD38-21765C491F6B}"/>
              </a:ext>
            </a:extLst>
          </p:cNvPr>
          <p:cNvSpPr txBox="1"/>
          <p:nvPr/>
        </p:nvSpPr>
        <p:spPr>
          <a:xfrm>
            <a:off x="2814117" y="2025922"/>
            <a:ext cx="2270532"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rPr>
              <a:t>Traditional VDI/RDS</a:t>
            </a:r>
            <a:endParaRPr kumimoji="0" lang="en-NL"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2E0B59C8-2BC7-4BD7-9A57-4C59FC5A4EA7}"/>
              </a:ext>
            </a:extLst>
          </p:cNvPr>
          <p:cNvSpPr txBox="1"/>
          <p:nvPr/>
        </p:nvSpPr>
        <p:spPr>
          <a:xfrm>
            <a:off x="6090136" y="2008544"/>
            <a:ext cx="2849344"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rPr>
              <a:t>Windows Virtual Desktop</a:t>
            </a:r>
            <a:endParaRPr kumimoji="0" lang="en-NL"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endParaRPr>
          </a:p>
        </p:txBody>
      </p:sp>
      <p:sp>
        <p:nvSpPr>
          <p:cNvPr id="28" name="Right Brace 27">
            <a:extLst>
              <a:ext uri="{FF2B5EF4-FFF2-40B4-BE49-F238E27FC236}">
                <a16:creationId xmlns:a16="http://schemas.microsoft.com/office/drawing/2014/main" id="{3B1CC31F-D9F2-4DB9-9590-41D5191A4758}"/>
              </a:ext>
            </a:extLst>
          </p:cNvPr>
          <p:cNvSpPr/>
          <p:nvPr/>
        </p:nvSpPr>
        <p:spPr>
          <a:xfrm>
            <a:off x="8954977" y="2421845"/>
            <a:ext cx="248043" cy="5988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0" name="Right Brace 29">
            <a:extLst>
              <a:ext uri="{FF2B5EF4-FFF2-40B4-BE49-F238E27FC236}">
                <a16:creationId xmlns:a16="http://schemas.microsoft.com/office/drawing/2014/main" id="{01CA0FBA-9455-4C9D-A67D-B3309126DEFE}"/>
              </a:ext>
            </a:extLst>
          </p:cNvPr>
          <p:cNvSpPr/>
          <p:nvPr/>
        </p:nvSpPr>
        <p:spPr>
          <a:xfrm>
            <a:off x="8974379" y="3130610"/>
            <a:ext cx="219118" cy="2360478"/>
          </a:xfrm>
          <a:prstGeom prst="rightBrac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1" name="TextBox 30">
            <a:extLst>
              <a:ext uri="{FF2B5EF4-FFF2-40B4-BE49-F238E27FC236}">
                <a16:creationId xmlns:a16="http://schemas.microsoft.com/office/drawing/2014/main" id="{2EE47F33-55B4-47BA-9954-6E917145AEEA}"/>
              </a:ext>
            </a:extLst>
          </p:cNvPr>
          <p:cNvSpPr txBox="1"/>
          <p:nvPr/>
        </p:nvSpPr>
        <p:spPr>
          <a:xfrm>
            <a:off x="9274830" y="2582793"/>
            <a:ext cx="2220903"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Managed by partner</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3" name="TextBox 32">
            <a:extLst>
              <a:ext uri="{FF2B5EF4-FFF2-40B4-BE49-F238E27FC236}">
                <a16:creationId xmlns:a16="http://schemas.microsoft.com/office/drawing/2014/main" id="{4209CAC8-EED3-4303-BA8F-99116CE4920D}"/>
              </a:ext>
            </a:extLst>
          </p:cNvPr>
          <p:cNvSpPr txBox="1"/>
          <p:nvPr/>
        </p:nvSpPr>
        <p:spPr>
          <a:xfrm>
            <a:off x="9193496" y="4138007"/>
            <a:ext cx="2425831"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Managed by Microsoft</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4" name="Title 4">
            <a:extLst>
              <a:ext uri="{FF2B5EF4-FFF2-40B4-BE49-F238E27FC236}">
                <a16:creationId xmlns:a16="http://schemas.microsoft.com/office/drawing/2014/main" id="{29D12FDE-C205-426A-B34E-1E6F56D71C55}"/>
              </a:ext>
            </a:extLst>
          </p:cNvPr>
          <p:cNvSpPr txBox="1">
            <a:spLocks/>
          </p:cNvSpPr>
          <p:nvPr/>
        </p:nvSpPr>
        <p:spPr>
          <a:xfrm>
            <a:off x="832978" y="462424"/>
            <a:ext cx="10421923" cy="72931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282828"/>
                </a:solidFill>
                <a:effectLst/>
                <a:uLnTx/>
                <a:uFillTx/>
                <a:latin typeface="Segoe Pro Semibold" panose="020B0702040504020203" pitchFamily="34" charset="0"/>
                <a:ea typeface="+mn-ea"/>
                <a:cs typeface="Segoe UI Light" panose="020B0502040204020203" pitchFamily="34" charset="0"/>
              </a:rPr>
              <a:t>Traditional VDI/RDS vs. Windows Virtual Desktop</a:t>
            </a:r>
          </a:p>
        </p:txBody>
      </p:sp>
      <p:sp>
        <p:nvSpPr>
          <p:cNvPr id="35" name="Rectangle 34">
            <a:extLst>
              <a:ext uri="{FF2B5EF4-FFF2-40B4-BE49-F238E27FC236}">
                <a16:creationId xmlns:a16="http://schemas.microsoft.com/office/drawing/2014/main" id="{AA41A9EB-F45F-4973-861C-D327CDCA59E7}"/>
              </a:ext>
            </a:extLst>
          </p:cNvPr>
          <p:cNvSpPr/>
          <p:nvPr/>
        </p:nvSpPr>
        <p:spPr>
          <a:xfrm>
            <a:off x="121375" y="6541329"/>
            <a:ext cx="7116928" cy="362072"/>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343536"/>
                </a:solidFill>
                <a:effectLst/>
                <a:uLnTx/>
                <a:uFillTx/>
                <a:latin typeface="Segoe UI" panose="020B0502040204020203" pitchFamily="34" charset="0"/>
                <a:ea typeface="+mn-ea"/>
                <a:cs typeface="Segoe UI" panose="020B0502040204020203" pitchFamily="34" charset="0"/>
              </a:rPr>
              <a:t>**Gartner, Inc., When Midsize Organizations Should Select Desktop as a Service, Nathan Hill, Refreshed: July 19, 2018 </a:t>
            </a:r>
          </a:p>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1A1A1A"/>
              </a:solidFill>
              <a:effectLst/>
              <a:uLnTx/>
              <a:uFillTx/>
              <a:latin typeface="Segoe UI Semibold"/>
              <a:ea typeface="+mn-ea"/>
              <a:cs typeface="+mn-cs"/>
            </a:endParaRPr>
          </a:p>
        </p:txBody>
      </p:sp>
    </p:spTree>
    <p:extLst>
      <p:ext uri="{BB962C8B-B14F-4D97-AF65-F5344CB8AC3E}">
        <p14:creationId xmlns:p14="http://schemas.microsoft.com/office/powerpoint/2010/main" val="232012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5" grpId="0" animBg="1"/>
      <p:bldP spid="27" grpId="0"/>
      <p:bldP spid="28" grpId="0" animBg="1"/>
      <p:bldP spid="30" grpId="0" animBg="1"/>
      <p:bldP spid="31"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92916" y="255126"/>
            <a:ext cx="11306469" cy="403137"/>
          </a:xfrm>
        </p:spPr>
        <p:txBody>
          <a:bodyPr/>
          <a:lstStyle/>
          <a:p>
            <a:r>
              <a:rPr lang="en-US" sz="2800"/>
              <a:t>Compute </a:t>
            </a:r>
          </a:p>
        </p:txBody>
      </p:sp>
      <p:grpSp>
        <p:nvGrpSpPr>
          <p:cNvPr id="5" name="Group 4">
            <a:extLst>
              <a:ext uri="{FF2B5EF4-FFF2-40B4-BE49-F238E27FC236}">
                <a16:creationId xmlns:a16="http://schemas.microsoft.com/office/drawing/2014/main" id="{516226F1-2F28-4CD7-8635-ADD7E80B1B31}"/>
              </a:ext>
            </a:extLst>
          </p:cNvPr>
          <p:cNvGrpSpPr/>
          <p:nvPr/>
        </p:nvGrpSpPr>
        <p:grpSpPr>
          <a:xfrm>
            <a:off x="1793355" y="1411110"/>
            <a:ext cx="7621578" cy="4519516"/>
            <a:chOff x="5501101" y="2452145"/>
            <a:chExt cx="6227857" cy="4585130"/>
          </a:xfrm>
        </p:grpSpPr>
        <p:sp>
          <p:nvSpPr>
            <p:cNvPr id="25" name="Rectangle 24">
              <a:extLst>
                <a:ext uri="{FF2B5EF4-FFF2-40B4-BE49-F238E27FC236}">
                  <a16:creationId xmlns:a16="http://schemas.microsoft.com/office/drawing/2014/main" id="{37483C73-EBFA-4535-A71D-D942003690B0}"/>
                </a:ext>
              </a:extLst>
            </p:cNvPr>
            <p:cNvSpPr/>
            <p:nvPr/>
          </p:nvSpPr>
          <p:spPr>
            <a:xfrm>
              <a:off x="5501101" y="5413602"/>
              <a:ext cx="3015430" cy="1623673"/>
            </a:xfrm>
            <a:prstGeom prst="rect">
              <a:avLst/>
            </a:prstGeom>
          </p:spPr>
          <p:txBody>
            <a:bodyPr wrap="square">
              <a:spAutoFit/>
            </a:bodyPr>
            <a:lstStyle/>
            <a:p>
              <a:pPr marL="285750" indent="-285750" defTabSz="914367">
                <a:buFont typeface="Arial" panose="020B0604020202020204" pitchFamily="34" charset="0"/>
                <a:buChar char="•"/>
              </a:pPr>
              <a:r>
                <a:rPr lang="en-US" sz="1400">
                  <a:solidFill>
                    <a:srgbClr val="000000"/>
                  </a:solidFill>
                  <a:latin typeface="Segoe UI"/>
                </a:rPr>
                <a:t>Ideal for </a:t>
              </a:r>
              <a:r>
                <a:rPr lang="en-US" sz="1400" b="1">
                  <a:solidFill>
                    <a:srgbClr val="000000"/>
                  </a:solidFill>
                  <a:latin typeface="Segoe UI"/>
                </a:rPr>
                <a:t>single-session</a:t>
              </a:r>
              <a:r>
                <a:rPr lang="en-US" sz="1400">
                  <a:solidFill>
                    <a:srgbClr val="000000"/>
                  </a:solidFill>
                  <a:latin typeface="Segoe UI"/>
                </a:rPr>
                <a:t> users with </a:t>
              </a:r>
              <a:r>
                <a:rPr lang="en-US" sz="1400" b="1">
                  <a:solidFill>
                    <a:srgbClr val="000000"/>
                  </a:solidFill>
                  <a:latin typeface="Segoe UI"/>
                </a:rPr>
                <a:t>heavy performance</a:t>
              </a:r>
              <a:r>
                <a:rPr lang="en-US" sz="1400">
                  <a:solidFill>
                    <a:srgbClr val="000000"/>
                  </a:solidFill>
                  <a:latin typeface="Segoe UI"/>
                </a:rPr>
                <a:t> requirements</a:t>
              </a:r>
            </a:p>
            <a:p>
              <a:pPr marL="285750" indent="-285750" defTabSz="914367">
                <a:buFont typeface="Arial" panose="020B0604020202020204" pitchFamily="34" charset="0"/>
                <a:buChar char="•"/>
              </a:pPr>
              <a:r>
                <a:rPr lang="en-US" sz="1400">
                  <a:solidFill>
                    <a:srgbClr val="000000"/>
                  </a:solidFill>
                  <a:latin typeface="Segoe UI"/>
                </a:rPr>
                <a:t>Choose the right VM to run robust biz. apps like CAD, SAP and others</a:t>
              </a:r>
            </a:p>
            <a:p>
              <a:pPr marL="285750" indent="-285750" defTabSz="914367">
                <a:buFont typeface="Arial" panose="020B0604020202020204" pitchFamily="34" charset="0"/>
                <a:buChar char="•"/>
              </a:pPr>
              <a:r>
                <a:rPr lang="en-US" sz="1400">
                  <a:solidFill>
                    <a:srgbClr val="000000"/>
                  </a:solidFill>
                  <a:latin typeface="Segoe UI"/>
                </a:rPr>
                <a:t>Always-on experience and single state retention</a:t>
              </a:r>
            </a:p>
            <a:p>
              <a:pPr marL="285750" indent="-285750" defTabSz="914367">
                <a:buFont typeface="Arial" panose="020B0604020202020204" pitchFamily="34" charset="0"/>
                <a:buChar char="•"/>
              </a:pPr>
              <a:endParaRPr lang="en-US" sz="1400">
                <a:solidFill>
                  <a:srgbClr val="000000"/>
                </a:solidFill>
                <a:latin typeface="Segoe UI"/>
              </a:endParaRPr>
            </a:p>
          </p:txBody>
        </p:sp>
        <p:grpSp>
          <p:nvGrpSpPr>
            <p:cNvPr id="239" name="Group 238">
              <a:extLst>
                <a:ext uri="{FF2B5EF4-FFF2-40B4-BE49-F238E27FC236}">
                  <a16:creationId xmlns:a16="http://schemas.microsoft.com/office/drawing/2014/main" id="{DD360AB3-E69C-4468-BB3F-C88F20B06C9C}"/>
                </a:ext>
              </a:extLst>
            </p:cNvPr>
            <p:cNvGrpSpPr/>
            <p:nvPr/>
          </p:nvGrpSpPr>
          <p:grpSpPr>
            <a:xfrm>
              <a:off x="5519167" y="2452145"/>
              <a:ext cx="6209791" cy="2790906"/>
              <a:chOff x="5519167" y="2181141"/>
              <a:chExt cx="6209791" cy="2790906"/>
            </a:xfrm>
          </p:grpSpPr>
          <p:cxnSp>
            <p:nvCxnSpPr>
              <p:cNvPr id="42" name="Straight Connector 41">
                <a:extLst>
                  <a:ext uri="{FF2B5EF4-FFF2-40B4-BE49-F238E27FC236}">
                    <a16:creationId xmlns:a16="http://schemas.microsoft.com/office/drawing/2014/main" id="{1D0F931A-65A7-4485-B924-1BAED53AE58B}"/>
                  </a:ext>
                </a:extLst>
              </p:cNvPr>
              <p:cNvCxnSpPr>
                <a:cxnSpLocks/>
              </p:cNvCxnSpPr>
              <p:nvPr/>
            </p:nvCxnSpPr>
            <p:spPr>
              <a:xfrm>
                <a:off x="8631925" y="2293530"/>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5710306" y="2668054"/>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6651968" y="2667763"/>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7592850" y="2667763"/>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33" name="Group 153">
                <a:extLst>
                  <a:ext uri="{FF2B5EF4-FFF2-40B4-BE49-F238E27FC236}">
                    <a16:creationId xmlns:a16="http://schemas.microsoft.com/office/drawing/2014/main" id="{9CB5BCD0-6CB2-4230-BECA-189F7F3E0E0D}"/>
                  </a:ext>
                </a:extLst>
              </p:cNvPr>
              <p:cNvGrpSpPr>
                <a:grpSpLocks noChangeAspect="1"/>
              </p:cNvGrpSpPr>
              <p:nvPr/>
            </p:nvGrpSpPr>
            <p:grpSpPr bwMode="auto">
              <a:xfrm>
                <a:off x="9227363" y="2668054"/>
                <a:ext cx="412150" cy="411859"/>
                <a:chOff x="2501" y="790"/>
                <a:chExt cx="2832" cy="2830"/>
              </a:xfrm>
            </p:grpSpPr>
            <p:sp>
              <p:nvSpPr>
                <p:cNvPr id="112" name="Oval 154">
                  <a:extLst>
                    <a:ext uri="{FF2B5EF4-FFF2-40B4-BE49-F238E27FC236}">
                      <a16:creationId xmlns:a16="http://schemas.microsoft.com/office/drawing/2014/main" id="{66CE6D14-288F-411F-A008-E059857392B4}"/>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3" name="Freeform 155">
                  <a:extLst>
                    <a:ext uri="{FF2B5EF4-FFF2-40B4-BE49-F238E27FC236}">
                      <a16:creationId xmlns:a16="http://schemas.microsoft.com/office/drawing/2014/main" id="{146652F4-0670-4143-9406-7145086A9FC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4" name="Freeform 156">
                  <a:extLst>
                    <a:ext uri="{FF2B5EF4-FFF2-40B4-BE49-F238E27FC236}">
                      <a16:creationId xmlns:a16="http://schemas.microsoft.com/office/drawing/2014/main" id="{03F57117-8CC3-4AF0-BB7C-8A69AFBD424F}"/>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5" name="Freeform 157">
                  <a:extLst>
                    <a:ext uri="{FF2B5EF4-FFF2-40B4-BE49-F238E27FC236}">
                      <a16:creationId xmlns:a16="http://schemas.microsoft.com/office/drawing/2014/main" id="{870F840F-8124-49E6-97F7-CEA59DF127D7}"/>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6" name="Freeform 158">
                  <a:extLst>
                    <a:ext uri="{FF2B5EF4-FFF2-40B4-BE49-F238E27FC236}">
                      <a16:creationId xmlns:a16="http://schemas.microsoft.com/office/drawing/2014/main" id="{37A092FC-1CE8-461D-BD70-3B75D76D89F5}"/>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7" name="Freeform 159">
                  <a:extLst>
                    <a:ext uri="{FF2B5EF4-FFF2-40B4-BE49-F238E27FC236}">
                      <a16:creationId xmlns:a16="http://schemas.microsoft.com/office/drawing/2014/main" id="{8E2AEFBC-81E9-4BF0-BFFF-055261A73CE8}"/>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8" name="Freeform 160">
                  <a:extLst>
                    <a:ext uri="{FF2B5EF4-FFF2-40B4-BE49-F238E27FC236}">
                      <a16:creationId xmlns:a16="http://schemas.microsoft.com/office/drawing/2014/main" id="{6F47062D-C645-4CD3-A165-5E39604509EF}"/>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9" name="Freeform 161">
                  <a:extLst>
                    <a:ext uri="{FF2B5EF4-FFF2-40B4-BE49-F238E27FC236}">
                      <a16:creationId xmlns:a16="http://schemas.microsoft.com/office/drawing/2014/main" id="{0EFDE872-9FED-4305-A404-D81F88C6334D}"/>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0" name="Freeform 162">
                  <a:extLst>
                    <a:ext uri="{FF2B5EF4-FFF2-40B4-BE49-F238E27FC236}">
                      <a16:creationId xmlns:a16="http://schemas.microsoft.com/office/drawing/2014/main" id="{F7E58FF3-A8C7-40D8-9B33-D19F88E2B3B3}"/>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1" name="Freeform 163">
                  <a:extLst>
                    <a:ext uri="{FF2B5EF4-FFF2-40B4-BE49-F238E27FC236}">
                      <a16:creationId xmlns:a16="http://schemas.microsoft.com/office/drawing/2014/main" id="{7DF30DA6-9838-4576-B177-9D643D87164D}"/>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2" name="Freeform 164">
                  <a:extLst>
                    <a:ext uri="{FF2B5EF4-FFF2-40B4-BE49-F238E27FC236}">
                      <a16:creationId xmlns:a16="http://schemas.microsoft.com/office/drawing/2014/main" id="{5B9BB006-8534-4522-9020-B743A228E0EB}"/>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3" name="Oval 165">
                  <a:extLst>
                    <a:ext uri="{FF2B5EF4-FFF2-40B4-BE49-F238E27FC236}">
                      <a16:creationId xmlns:a16="http://schemas.microsoft.com/office/drawing/2014/main" id="{AFA753B7-671E-4880-8E9D-4090E86F1BE9}"/>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4" name="Oval 166">
                  <a:extLst>
                    <a:ext uri="{FF2B5EF4-FFF2-40B4-BE49-F238E27FC236}">
                      <a16:creationId xmlns:a16="http://schemas.microsoft.com/office/drawing/2014/main" id="{C2565091-F70B-4BE2-8FE0-7EDF7AA7B58D}"/>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5" name="Freeform 167">
                  <a:extLst>
                    <a:ext uri="{FF2B5EF4-FFF2-40B4-BE49-F238E27FC236}">
                      <a16:creationId xmlns:a16="http://schemas.microsoft.com/office/drawing/2014/main" id="{E20FE0B3-7854-4FEE-A532-5311D379B930}"/>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6" name="Freeform 168">
                  <a:extLst>
                    <a:ext uri="{FF2B5EF4-FFF2-40B4-BE49-F238E27FC236}">
                      <a16:creationId xmlns:a16="http://schemas.microsoft.com/office/drawing/2014/main" id="{F806435F-42EE-4C24-87A3-71BF10F8597F}"/>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7" name="Freeform 169">
                  <a:extLst>
                    <a:ext uri="{FF2B5EF4-FFF2-40B4-BE49-F238E27FC236}">
                      <a16:creationId xmlns:a16="http://schemas.microsoft.com/office/drawing/2014/main" id="{64191B29-9A83-485E-9600-99FE770A34F1}"/>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8" name="Freeform 170">
                  <a:extLst>
                    <a:ext uri="{FF2B5EF4-FFF2-40B4-BE49-F238E27FC236}">
                      <a16:creationId xmlns:a16="http://schemas.microsoft.com/office/drawing/2014/main" id="{9CF6B2AA-FDF4-4DEC-A0CC-84539B1BC412}"/>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9" name="Freeform 171">
                  <a:extLst>
                    <a:ext uri="{FF2B5EF4-FFF2-40B4-BE49-F238E27FC236}">
                      <a16:creationId xmlns:a16="http://schemas.microsoft.com/office/drawing/2014/main" id="{47B50B62-2C6B-44CA-995C-F9406D15873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0" name="Freeform 172">
                  <a:extLst>
                    <a:ext uri="{FF2B5EF4-FFF2-40B4-BE49-F238E27FC236}">
                      <a16:creationId xmlns:a16="http://schemas.microsoft.com/office/drawing/2014/main" id="{2FD220A8-2754-4D59-BE3F-DF82CFDF6C1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1" name="Freeform 173">
                  <a:extLst>
                    <a:ext uri="{FF2B5EF4-FFF2-40B4-BE49-F238E27FC236}">
                      <a16:creationId xmlns:a16="http://schemas.microsoft.com/office/drawing/2014/main" id="{2B5B1F81-5AEF-4B1C-A18B-0CB202B57CCA}"/>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2" name="Freeform 174">
                  <a:extLst>
                    <a:ext uri="{FF2B5EF4-FFF2-40B4-BE49-F238E27FC236}">
                      <a16:creationId xmlns:a16="http://schemas.microsoft.com/office/drawing/2014/main" id="{2A470F10-F836-4961-88A9-84CC57F8F99E}"/>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54" name="Group 595">
                <a:extLst>
                  <a:ext uri="{FF2B5EF4-FFF2-40B4-BE49-F238E27FC236}">
                    <a16:creationId xmlns:a16="http://schemas.microsoft.com/office/drawing/2014/main" id="{A7EFE925-FA56-4351-8196-91CF4B894972}"/>
                  </a:ext>
                </a:extLst>
              </p:cNvPr>
              <p:cNvGrpSpPr>
                <a:grpSpLocks noChangeAspect="1"/>
              </p:cNvGrpSpPr>
              <p:nvPr/>
            </p:nvGrpSpPr>
            <p:grpSpPr bwMode="auto">
              <a:xfrm>
                <a:off x="10169025" y="2667763"/>
                <a:ext cx="412442" cy="412150"/>
                <a:chOff x="2499" y="790"/>
                <a:chExt cx="2832" cy="2830"/>
              </a:xfrm>
            </p:grpSpPr>
            <p:sp>
              <p:nvSpPr>
                <p:cNvPr id="135" name="Oval 596">
                  <a:extLst>
                    <a:ext uri="{FF2B5EF4-FFF2-40B4-BE49-F238E27FC236}">
                      <a16:creationId xmlns:a16="http://schemas.microsoft.com/office/drawing/2014/main" id="{8EEB03CA-3D8B-4462-8014-714D382C0FCD}"/>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6" name="Freeform 597">
                  <a:extLst>
                    <a:ext uri="{FF2B5EF4-FFF2-40B4-BE49-F238E27FC236}">
                      <a16:creationId xmlns:a16="http://schemas.microsoft.com/office/drawing/2014/main" id="{1914BC34-83AD-462D-A863-9B0EDDC44008}"/>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7" name="Freeform 598">
                  <a:extLst>
                    <a:ext uri="{FF2B5EF4-FFF2-40B4-BE49-F238E27FC236}">
                      <a16:creationId xmlns:a16="http://schemas.microsoft.com/office/drawing/2014/main" id="{9E774169-A6A1-4715-B2CE-7792D07E32D2}"/>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8" name="Freeform 599">
                  <a:extLst>
                    <a:ext uri="{FF2B5EF4-FFF2-40B4-BE49-F238E27FC236}">
                      <a16:creationId xmlns:a16="http://schemas.microsoft.com/office/drawing/2014/main" id="{C37A9272-1E70-4BF5-91B3-EF8A4229477F}"/>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9" name="Freeform 600">
                  <a:extLst>
                    <a:ext uri="{FF2B5EF4-FFF2-40B4-BE49-F238E27FC236}">
                      <a16:creationId xmlns:a16="http://schemas.microsoft.com/office/drawing/2014/main" id="{E430C2A7-ED5A-49F7-BAB7-67265E97C36C}"/>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0" name="Freeform 601">
                  <a:extLst>
                    <a:ext uri="{FF2B5EF4-FFF2-40B4-BE49-F238E27FC236}">
                      <a16:creationId xmlns:a16="http://schemas.microsoft.com/office/drawing/2014/main" id="{49816109-A964-46B0-B803-4B205CA69765}"/>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1" name="Freeform 602">
                  <a:extLst>
                    <a:ext uri="{FF2B5EF4-FFF2-40B4-BE49-F238E27FC236}">
                      <a16:creationId xmlns:a16="http://schemas.microsoft.com/office/drawing/2014/main" id="{EF08B6D0-9CDD-4EED-99D2-04BD02C20648}"/>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2" name="Freeform 603">
                  <a:extLst>
                    <a:ext uri="{FF2B5EF4-FFF2-40B4-BE49-F238E27FC236}">
                      <a16:creationId xmlns:a16="http://schemas.microsoft.com/office/drawing/2014/main" id="{E7A364B1-FE71-44FC-8180-5B29D43F02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3" name="Freeform 604">
                  <a:extLst>
                    <a:ext uri="{FF2B5EF4-FFF2-40B4-BE49-F238E27FC236}">
                      <a16:creationId xmlns:a16="http://schemas.microsoft.com/office/drawing/2014/main" id="{E7385C81-9353-452A-A592-24A11BA1578E}"/>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4" name="Freeform 605">
                  <a:extLst>
                    <a:ext uri="{FF2B5EF4-FFF2-40B4-BE49-F238E27FC236}">
                      <a16:creationId xmlns:a16="http://schemas.microsoft.com/office/drawing/2014/main" id="{EFCC22CE-D60E-4484-BE3B-354BDFC19D84}"/>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5" name="Freeform 606">
                  <a:extLst>
                    <a:ext uri="{FF2B5EF4-FFF2-40B4-BE49-F238E27FC236}">
                      <a16:creationId xmlns:a16="http://schemas.microsoft.com/office/drawing/2014/main" id="{B81B0E38-62C2-463B-8E4C-1EB65CC18C84}"/>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6" name="Freeform 607">
                  <a:extLst>
                    <a:ext uri="{FF2B5EF4-FFF2-40B4-BE49-F238E27FC236}">
                      <a16:creationId xmlns:a16="http://schemas.microsoft.com/office/drawing/2014/main" id="{A4DAF5D5-CC0F-48A5-9C68-4F7A8D42CE91}"/>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7" name="Oval 608">
                  <a:extLst>
                    <a:ext uri="{FF2B5EF4-FFF2-40B4-BE49-F238E27FC236}">
                      <a16:creationId xmlns:a16="http://schemas.microsoft.com/office/drawing/2014/main" id="{E0DD8046-EF04-484C-B7A5-7A8F7E74BC7C}"/>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8" name="Freeform 609">
                  <a:extLst>
                    <a:ext uri="{FF2B5EF4-FFF2-40B4-BE49-F238E27FC236}">
                      <a16:creationId xmlns:a16="http://schemas.microsoft.com/office/drawing/2014/main" id="{B91AB24E-AAA6-48C2-A980-FA562C6D005E}"/>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9" name="Freeform 610">
                  <a:extLst>
                    <a:ext uri="{FF2B5EF4-FFF2-40B4-BE49-F238E27FC236}">
                      <a16:creationId xmlns:a16="http://schemas.microsoft.com/office/drawing/2014/main" id="{83F23308-97CA-460F-9F05-146B7FC2407B}"/>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0" name="Freeform 611">
                  <a:extLst>
                    <a:ext uri="{FF2B5EF4-FFF2-40B4-BE49-F238E27FC236}">
                      <a16:creationId xmlns:a16="http://schemas.microsoft.com/office/drawing/2014/main" id="{9DF71142-D9CD-4AA1-8099-63AC7D823A5E}"/>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1" name="Freeform 612">
                  <a:extLst>
                    <a:ext uri="{FF2B5EF4-FFF2-40B4-BE49-F238E27FC236}">
                      <a16:creationId xmlns:a16="http://schemas.microsoft.com/office/drawing/2014/main" id="{E8741DC7-A220-4C6C-AEDD-B091CB57D9A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2" name="Freeform 613">
                  <a:extLst>
                    <a:ext uri="{FF2B5EF4-FFF2-40B4-BE49-F238E27FC236}">
                      <a16:creationId xmlns:a16="http://schemas.microsoft.com/office/drawing/2014/main" id="{A7798CE4-0C73-4FC0-9505-9BA707D259E5}"/>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3" name="Freeform 614">
                  <a:extLst>
                    <a:ext uri="{FF2B5EF4-FFF2-40B4-BE49-F238E27FC236}">
                      <a16:creationId xmlns:a16="http://schemas.microsoft.com/office/drawing/2014/main" id="{643EE3FF-FE1F-491A-B857-F67B11DF4002}"/>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74" name="Group 925">
                <a:extLst>
                  <a:ext uri="{FF2B5EF4-FFF2-40B4-BE49-F238E27FC236}">
                    <a16:creationId xmlns:a16="http://schemas.microsoft.com/office/drawing/2014/main" id="{FB1AC2FD-8A24-4709-A4FD-4E0A89AEC4AF}"/>
                  </a:ext>
                </a:extLst>
              </p:cNvPr>
              <p:cNvGrpSpPr>
                <a:grpSpLocks noChangeAspect="1"/>
              </p:cNvGrpSpPr>
              <p:nvPr/>
            </p:nvGrpSpPr>
            <p:grpSpPr bwMode="auto">
              <a:xfrm>
                <a:off x="11109908" y="2667763"/>
                <a:ext cx="411515" cy="412150"/>
                <a:chOff x="2619" y="903"/>
                <a:chExt cx="2592" cy="2596"/>
              </a:xfrm>
            </p:grpSpPr>
            <p:sp>
              <p:nvSpPr>
                <p:cNvPr id="156" name="Oval 926">
                  <a:extLst>
                    <a:ext uri="{FF2B5EF4-FFF2-40B4-BE49-F238E27FC236}">
                      <a16:creationId xmlns:a16="http://schemas.microsoft.com/office/drawing/2014/main" id="{9553D6BA-B9B9-417F-B634-D811EEFBA558}"/>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Freeform 927">
                  <a:extLst>
                    <a:ext uri="{FF2B5EF4-FFF2-40B4-BE49-F238E27FC236}">
                      <a16:creationId xmlns:a16="http://schemas.microsoft.com/office/drawing/2014/main" id="{2ED14B93-6B8B-4DA4-BD99-3BD061C4E9B1}"/>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Freeform 928">
                  <a:extLst>
                    <a:ext uri="{FF2B5EF4-FFF2-40B4-BE49-F238E27FC236}">
                      <a16:creationId xmlns:a16="http://schemas.microsoft.com/office/drawing/2014/main" id="{DA9563FE-0AD3-4535-B026-FED0515E1AF1}"/>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Freeform 929">
                  <a:extLst>
                    <a:ext uri="{FF2B5EF4-FFF2-40B4-BE49-F238E27FC236}">
                      <a16:creationId xmlns:a16="http://schemas.microsoft.com/office/drawing/2014/main" id="{0DEF1D5A-C706-4E95-A796-418E63097A4E}"/>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0" name="Freeform 930">
                  <a:extLst>
                    <a:ext uri="{FF2B5EF4-FFF2-40B4-BE49-F238E27FC236}">
                      <a16:creationId xmlns:a16="http://schemas.microsoft.com/office/drawing/2014/main" id="{67992C08-6D24-4BF4-AE79-1EF9F7C04442}"/>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1" name="Freeform 931">
                  <a:extLst>
                    <a:ext uri="{FF2B5EF4-FFF2-40B4-BE49-F238E27FC236}">
                      <a16:creationId xmlns:a16="http://schemas.microsoft.com/office/drawing/2014/main" id="{1C66D3E9-0F13-405C-917A-A586A4703C88}"/>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2" name="Freeform 932">
                  <a:extLst>
                    <a:ext uri="{FF2B5EF4-FFF2-40B4-BE49-F238E27FC236}">
                      <a16:creationId xmlns:a16="http://schemas.microsoft.com/office/drawing/2014/main" id="{DA921C3F-51F4-4AF3-809B-F0D9BD6FCDBC}"/>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3" name="Freeform 933">
                  <a:extLst>
                    <a:ext uri="{FF2B5EF4-FFF2-40B4-BE49-F238E27FC236}">
                      <a16:creationId xmlns:a16="http://schemas.microsoft.com/office/drawing/2014/main" id="{03709732-545E-4C34-B833-40240EDC321A}"/>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4" name="Freeform 934">
                  <a:extLst>
                    <a:ext uri="{FF2B5EF4-FFF2-40B4-BE49-F238E27FC236}">
                      <a16:creationId xmlns:a16="http://schemas.microsoft.com/office/drawing/2014/main" id="{598104E6-6623-4D59-8E4F-BFD611E7FCD8}"/>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5" name="Freeform 935">
                  <a:extLst>
                    <a:ext uri="{FF2B5EF4-FFF2-40B4-BE49-F238E27FC236}">
                      <a16:creationId xmlns:a16="http://schemas.microsoft.com/office/drawing/2014/main" id="{BA06B772-F6A3-40CE-AFEF-CADF2EA9C6EC}"/>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6" name="Freeform 936">
                  <a:extLst>
                    <a:ext uri="{FF2B5EF4-FFF2-40B4-BE49-F238E27FC236}">
                      <a16:creationId xmlns:a16="http://schemas.microsoft.com/office/drawing/2014/main" id="{AEA2151C-DB4F-4EF3-97ED-0084CB1EBC84}"/>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7" name="Freeform 937">
                  <a:extLst>
                    <a:ext uri="{FF2B5EF4-FFF2-40B4-BE49-F238E27FC236}">
                      <a16:creationId xmlns:a16="http://schemas.microsoft.com/office/drawing/2014/main" id="{631718AD-A45B-4F56-BA57-C4184FDCDC7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8" name="Freeform 938">
                  <a:extLst>
                    <a:ext uri="{FF2B5EF4-FFF2-40B4-BE49-F238E27FC236}">
                      <a16:creationId xmlns:a16="http://schemas.microsoft.com/office/drawing/2014/main" id="{EA191A87-193D-44E3-9DF4-87271C40E142}"/>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9" name="Oval 939">
                  <a:extLst>
                    <a:ext uri="{FF2B5EF4-FFF2-40B4-BE49-F238E27FC236}">
                      <a16:creationId xmlns:a16="http://schemas.microsoft.com/office/drawing/2014/main" id="{AB123EA0-3C72-4D5A-A817-0F94D8C18436}"/>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0" name="Oval 940">
                  <a:extLst>
                    <a:ext uri="{FF2B5EF4-FFF2-40B4-BE49-F238E27FC236}">
                      <a16:creationId xmlns:a16="http://schemas.microsoft.com/office/drawing/2014/main" id="{302EFB5A-9DE2-48E8-AA51-E210DD37DCE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1" name="Freeform 941">
                  <a:extLst>
                    <a:ext uri="{FF2B5EF4-FFF2-40B4-BE49-F238E27FC236}">
                      <a16:creationId xmlns:a16="http://schemas.microsoft.com/office/drawing/2014/main" id="{85F2F673-1C7B-4FF4-A466-980CC5D2D487}"/>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2" name="Freeform 942">
                  <a:extLst>
                    <a:ext uri="{FF2B5EF4-FFF2-40B4-BE49-F238E27FC236}">
                      <a16:creationId xmlns:a16="http://schemas.microsoft.com/office/drawing/2014/main" id="{55574189-86CC-43D8-BD13-D778FB284D7C}"/>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3" name="Freeform 943">
                  <a:extLst>
                    <a:ext uri="{FF2B5EF4-FFF2-40B4-BE49-F238E27FC236}">
                      <a16:creationId xmlns:a16="http://schemas.microsoft.com/office/drawing/2014/main" id="{3293727B-E210-467F-B76F-6B53B6028C88}"/>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5820139"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6760754"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7701368"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6" name="Right Brace 185">
                <a:extLst>
                  <a:ext uri="{FF2B5EF4-FFF2-40B4-BE49-F238E27FC236}">
                    <a16:creationId xmlns:a16="http://schemas.microsoft.com/office/drawing/2014/main" id="{B7E5CABC-0233-4A64-B53C-1BCA2F974A08}"/>
                  </a:ext>
                </a:extLst>
              </p:cNvPr>
              <p:cNvSpPr/>
              <p:nvPr/>
            </p:nvSpPr>
            <p:spPr>
              <a:xfrm rot="5400000">
                <a:off x="10282419" y="2065752"/>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5570934" y="4883597"/>
                <a:ext cx="131568" cy="88450"/>
              </a:xfrm>
              <a:prstGeom prst="rect">
                <a:avLst/>
              </a:prstGeom>
              <a:solidFill>
                <a:schemeClr val="accent4">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rgbClr val="000000"/>
                    </a:solidFill>
                    <a:latin typeface="Segoe UI"/>
                    <a:ea typeface="Segoe UI" pitchFamily="34" charset="0"/>
                    <a:cs typeface="Segoe UI" pitchFamily="34" charset="0"/>
                  </a:rPr>
                  <a:t>Utilization</a:t>
                </a:r>
              </a:p>
            </p:txBody>
          </p:sp>
          <p:grpSp>
            <p:nvGrpSpPr>
              <p:cNvPr id="199" name="Group 198">
                <a:extLst>
                  <a:ext uri="{FF2B5EF4-FFF2-40B4-BE49-F238E27FC236}">
                    <a16:creationId xmlns:a16="http://schemas.microsoft.com/office/drawing/2014/main" id="{E59B13A5-77E1-456F-BF86-B863AB6F191F}"/>
                  </a:ext>
                </a:extLst>
              </p:cNvPr>
              <p:cNvGrpSpPr/>
              <p:nvPr/>
            </p:nvGrpSpPr>
            <p:grpSpPr>
              <a:xfrm>
                <a:off x="10033086" y="3593350"/>
                <a:ext cx="731797" cy="914896"/>
                <a:chOff x="5997806" y="4552950"/>
                <a:chExt cx="330020" cy="815480"/>
              </a:xfrm>
            </p:grpSpPr>
            <p:pic>
              <p:nvPicPr>
                <p:cNvPr id="190" name="Picture 189">
                  <a:extLst>
                    <a:ext uri="{FF2B5EF4-FFF2-40B4-BE49-F238E27FC236}">
                      <a16:creationId xmlns:a16="http://schemas.microsoft.com/office/drawing/2014/main" id="{F9AA8233-E860-456E-ACF2-4C81D9886AAD}"/>
                    </a:ext>
                  </a:extLst>
                </p:cNvPr>
                <p:cNvPicPr>
                  <a:picLocks noChangeAspect="1"/>
                </p:cNvPicPr>
                <p:nvPr/>
              </p:nvPicPr>
              <p:blipFill>
                <a:blip r:embed="rId3"/>
                <a:stretch>
                  <a:fillRect/>
                </a:stretch>
              </p:blipFill>
              <p:spPr>
                <a:xfrm>
                  <a:off x="5997806" y="4552950"/>
                  <a:ext cx="330020" cy="815480"/>
                </a:xfrm>
                <a:prstGeom prst="rect">
                  <a:avLst/>
                </a:prstGeom>
              </p:spPr>
            </p:pic>
            <p:sp>
              <p:nvSpPr>
                <p:cNvPr id="191" name="Rectangle 190">
                  <a:extLst>
                    <a:ext uri="{FF2B5EF4-FFF2-40B4-BE49-F238E27FC236}">
                      <a16:creationId xmlns:a16="http://schemas.microsoft.com/office/drawing/2014/main" id="{E4558F4C-E509-4B5E-AFEA-FCE846DBE1D3}"/>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811997A0-F977-4942-9798-03E09A66D22E}"/>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DDF9D55-BA96-4D9F-9D99-5F08F799A56C}"/>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666451F-D9E6-467A-B22E-4FE50260C6BF}"/>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B1BD6469-D1E4-4D73-A3EA-5B6B5EFF35A4}"/>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6F8ADA03-21DD-4013-866D-B078E3CB7935}"/>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0C9A63EE-1072-49D3-A9FE-F0626156B2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FA397C7C-E0D7-42BE-BC96-B5B06A6AB056}"/>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553CC655-C079-426A-819C-C2022AB174B8}"/>
                  </a:ext>
                </a:extLst>
              </p:cNvPr>
              <p:cNvGrpSpPr/>
              <p:nvPr/>
            </p:nvGrpSpPr>
            <p:grpSpPr>
              <a:xfrm>
                <a:off x="5782804" y="3682418"/>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18" name="Rectangle 217">
                <a:extLst>
                  <a:ext uri="{FF2B5EF4-FFF2-40B4-BE49-F238E27FC236}">
                    <a16:creationId xmlns:a16="http://schemas.microsoft.com/office/drawing/2014/main" id="{3CF987B0-2818-487B-89CF-B92D3C1B4A5C}"/>
                  </a:ext>
                </a:extLst>
              </p:cNvPr>
              <p:cNvSpPr/>
              <p:nvPr/>
            </p:nvSpPr>
            <p:spPr bwMode="auto">
              <a:xfrm>
                <a:off x="9095794" y="4883597"/>
                <a:ext cx="131568" cy="88450"/>
              </a:xfrm>
              <a:prstGeom prst="rect">
                <a:avLst/>
              </a:prstGeom>
              <a:solidFill>
                <a:schemeClr val="accent4">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rgbClr val="000000"/>
                    </a:solidFill>
                    <a:latin typeface="Segoe UI"/>
                    <a:ea typeface="Segoe UI" pitchFamily="34" charset="0"/>
                    <a:cs typeface="Segoe UI" pitchFamily="34" charset="0"/>
                  </a:rPr>
                  <a:t>Utilization</a:t>
                </a:r>
              </a:p>
            </p:txBody>
          </p:sp>
          <p:sp>
            <p:nvSpPr>
              <p:cNvPr id="220" name="TextBox 219">
                <a:extLst>
                  <a:ext uri="{FF2B5EF4-FFF2-40B4-BE49-F238E27FC236}">
                    <a16:creationId xmlns:a16="http://schemas.microsoft.com/office/drawing/2014/main" id="{44C0C41C-9B43-4470-92A8-0D88493A0C5B}"/>
                  </a:ext>
                </a:extLst>
              </p:cNvPr>
              <p:cNvSpPr txBox="1"/>
              <p:nvPr/>
            </p:nvSpPr>
            <p:spPr>
              <a:xfrm>
                <a:off x="9051838" y="2181141"/>
                <a:ext cx="2677120" cy="384912"/>
              </a:xfrm>
              <a:prstGeom prst="rect">
                <a:avLst/>
              </a:prstGeom>
              <a:ln/>
            </p:spPr>
            <p:style>
              <a:lnRef idx="2">
                <a:schemeClr val="accent1"/>
              </a:lnRef>
              <a:fillRef idx="1">
                <a:schemeClr val="lt1"/>
              </a:fillRef>
              <a:effectRef idx="0">
                <a:schemeClr val="accent1"/>
              </a:effectRef>
              <a:fontRef idx="minor">
                <a:schemeClr val="dk1"/>
              </a:fontRef>
            </p:style>
            <p:txBody>
              <a:bodyPr wrap="square" lIns="89642" tIns="44821" rIns="89642" bIns="44821" rtlCol="0" anchor="ctr">
                <a:noAutofit/>
              </a:bodyPr>
              <a:lstStyle/>
              <a:p>
                <a:pPr algn="ctr" defTabSz="914367">
                  <a:lnSpc>
                    <a:spcPct val="90000"/>
                  </a:lnSpc>
                </a:pPr>
                <a:r>
                  <a:rPr lang="en-US" sz="1372" b="1">
                    <a:solidFill>
                      <a:schemeClr val="accent1"/>
                    </a:solidFill>
                    <a:latin typeface="Segoe UI"/>
                  </a:rPr>
                  <a:t>Pooled desktops</a:t>
                </a:r>
              </a:p>
            </p:txBody>
          </p:sp>
          <p:sp>
            <p:nvSpPr>
              <p:cNvPr id="222" name="TextBox 221">
                <a:extLst>
                  <a:ext uri="{FF2B5EF4-FFF2-40B4-BE49-F238E27FC236}">
                    <a16:creationId xmlns:a16="http://schemas.microsoft.com/office/drawing/2014/main" id="{21984D12-52C8-4C87-9AAB-ECC8C5A4BB92}"/>
                  </a:ext>
                </a:extLst>
              </p:cNvPr>
              <p:cNvSpPr txBox="1"/>
              <p:nvPr/>
            </p:nvSpPr>
            <p:spPr>
              <a:xfrm>
                <a:off x="5519167" y="2181141"/>
                <a:ext cx="2677120" cy="384912"/>
              </a:xfrm>
              <a:prstGeom prst="rect">
                <a:avLst/>
              </a:prstGeom>
              <a:solidFill>
                <a:schemeClr val="tx2"/>
              </a:solidFill>
              <a:ln w="6350">
                <a:solidFill>
                  <a:schemeClr val="tx2"/>
                </a:solidFill>
              </a:ln>
            </p:spPr>
            <p:txBody>
              <a:bodyPr wrap="square" lIns="89642" tIns="44821" rIns="89642" bIns="44821" rtlCol="0" anchor="ctr">
                <a:noAutofit/>
              </a:bodyPr>
              <a:lstStyle/>
              <a:p>
                <a:pPr algn="ctr" defTabSz="914367">
                  <a:lnSpc>
                    <a:spcPct val="90000"/>
                  </a:lnSpc>
                </a:pPr>
                <a:r>
                  <a:rPr lang="en-US" sz="1372" b="1">
                    <a:solidFill>
                      <a:srgbClr val="FFFFFF"/>
                    </a:solidFill>
                    <a:latin typeface="Segoe UI"/>
                  </a:rPr>
                  <a:t>Personal desktops</a:t>
                </a:r>
              </a:p>
            </p:txBody>
          </p:sp>
        </p:grpSp>
      </p:grpSp>
      <p:sp>
        <p:nvSpPr>
          <p:cNvPr id="176" name="Rectangle 175">
            <a:extLst>
              <a:ext uri="{FF2B5EF4-FFF2-40B4-BE49-F238E27FC236}">
                <a16:creationId xmlns:a16="http://schemas.microsoft.com/office/drawing/2014/main" id="{FF3AAACF-3A9B-4F78-8994-E51D53A25C91}"/>
              </a:ext>
            </a:extLst>
          </p:cNvPr>
          <p:cNvSpPr/>
          <p:nvPr/>
        </p:nvSpPr>
        <p:spPr>
          <a:xfrm>
            <a:off x="1046183" y="1155415"/>
            <a:ext cx="9110133" cy="5307299"/>
          </a:xfrm>
          <a:prstGeom prst="rect">
            <a:avLst/>
          </a:prstGeom>
          <a:ln w="6350">
            <a:solidFill>
              <a:schemeClr val="bg1">
                <a:lumMod val="85000"/>
              </a:schemeClr>
            </a:solidFill>
          </a:ln>
        </p:spPr>
        <p:txBody>
          <a:bodyPr wrap="square" lIns="134464" tIns="89642" rIns="134464" bIns="89642" anchor="t">
            <a:noAutofit/>
          </a:bodyPr>
          <a:lstStyle/>
          <a:p>
            <a:pPr defTabSz="914102" fontAlgn="base">
              <a:spcBef>
                <a:spcPts val="1176"/>
              </a:spcBef>
            </a:pPr>
            <a:endParaRPr lang="en-US" sz="1961">
              <a:solidFill>
                <a:srgbClr val="282828"/>
              </a:solidFill>
              <a:latin typeface="Segoe UI"/>
              <a:cs typeface="Segoe UI"/>
            </a:endParaRPr>
          </a:p>
        </p:txBody>
      </p:sp>
      <p:sp>
        <p:nvSpPr>
          <p:cNvPr id="178" name="Rectangle 177">
            <a:extLst>
              <a:ext uri="{FF2B5EF4-FFF2-40B4-BE49-F238E27FC236}">
                <a16:creationId xmlns:a16="http://schemas.microsoft.com/office/drawing/2014/main" id="{C1167223-2D2C-44DC-8FD0-B6FCA9CCF2C9}"/>
              </a:ext>
            </a:extLst>
          </p:cNvPr>
          <p:cNvSpPr/>
          <p:nvPr/>
        </p:nvSpPr>
        <p:spPr>
          <a:xfrm>
            <a:off x="286044" y="768340"/>
            <a:ext cx="10302036" cy="276999"/>
          </a:xfrm>
          <a:prstGeom prst="rect">
            <a:avLst/>
          </a:prstGeom>
          <a:noFill/>
        </p:spPr>
        <p:txBody>
          <a:bodyPr wrap="square" lIns="0" tIns="0" rIns="0" bIns="0" anchor="t">
            <a:spAutoFit/>
          </a:bodyPr>
          <a:lstStyle/>
          <a:p>
            <a:pPr defTabSz="914102" fontAlgn="base">
              <a:lnSpc>
                <a:spcPct val="90000"/>
              </a:lnSpc>
              <a:spcBef>
                <a:spcPts val="588"/>
              </a:spcBef>
              <a:spcAft>
                <a:spcPts val="588"/>
              </a:spcAft>
              <a:defRPr/>
            </a:pPr>
            <a:r>
              <a:rPr lang="en-US" sz="2000">
                <a:solidFill>
                  <a:schemeClr val="accent1"/>
                </a:solidFill>
                <a:cs typeface="Segoe UI"/>
              </a:rPr>
              <a:t>Choose the right configuration to meet your user requirements</a:t>
            </a:r>
          </a:p>
        </p:txBody>
      </p:sp>
      <p:sp>
        <p:nvSpPr>
          <p:cNvPr id="179" name="Rectangle 178">
            <a:extLst>
              <a:ext uri="{FF2B5EF4-FFF2-40B4-BE49-F238E27FC236}">
                <a16:creationId xmlns:a16="http://schemas.microsoft.com/office/drawing/2014/main" id="{6553BD57-68CC-4BB6-AA0E-D6DD0D323BFC}"/>
              </a:ext>
            </a:extLst>
          </p:cNvPr>
          <p:cNvSpPr/>
          <p:nvPr/>
        </p:nvSpPr>
        <p:spPr>
          <a:xfrm>
            <a:off x="5797121" y="4322683"/>
            <a:ext cx="4209281" cy="1169551"/>
          </a:xfrm>
          <a:prstGeom prst="rect">
            <a:avLst/>
          </a:prstGeom>
        </p:spPr>
        <p:txBody>
          <a:bodyPr wrap="square">
            <a:spAutoFit/>
          </a:bodyPr>
          <a:lstStyle/>
          <a:p>
            <a:pPr marL="285750" indent="-285750" defTabSz="914367">
              <a:buFont typeface="Arial" panose="020B0604020202020204" pitchFamily="34" charset="0"/>
              <a:buChar char="•"/>
            </a:pPr>
            <a:r>
              <a:rPr lang="en-US" sz="1400">
                <a:solidFill>
                  <a:srgbClr val="000000"/>
                </a:solidFill>
                <a:latin typeface="Segoe UI"/>
              </a:rPr>
              <a:t>Ideal for </a:t>
            </a:r>
            <a:r>
              <a:rPr lang="en-US" sz="1400" b="1">
                <a:solidFill>
                  <a:srgbClr val="000000"/>
                </a:solidFill>
                <a:latin typeface="Segoe UI"/>
              </a:rPr>
              <a:t>multi-session</a:t>
            </a:r>
            <a:r>
              <a:rPr lang="en-US" sz="1400">
                <a:solidFill>
                  <a:srgbClr val="000000"/>
                </a:solidFill>
                <a:latin typeface="Segoe UI"/>
              </a:rPr>
              <a:t> users and certain </a:t>
            </a:r>
            <a:r>
              <a:rPr lang="en-US" sz="1400" b="1">
                <a:solidFill>
                  <a:srgbClr val="000000"/>
                </a:solidFill>
                <a:latin typeface="Segoe UI"/>
              </a:rPr>
              <a:t>single-session</a:t>
            </a:r>
            <a:r>
              <a:rPr lang="en-US" sz="1400">
                <a:solidFill>
                  <a:srgbClr val="000000"/>
                </a:solidFill>
                <a:latin typeface="Segoe UI"/>
              </a:rPr>
              <a:t> with </a:t>
            </a:r>
            <a:r>
              <a:rPr lang="en-US" sz="1400" b="1">
                <a:solidFill>
                  <a:srgbClr val="000000"/>
                </a:solidFill>
              </a:rPr>
              <a:t>light – medium </a:t>
            </a:r>
            <a:r>
              <a:rPr lang="en-US" sz="1400">
                <a:solidFill>
                  <a:srgbClr val="000000"/>
                </a:solidFill>
              </a:rPr>
              <a:t>workloads with basic business requirements</a:t>
            </a:r>
          </a:p>
          <a:p>
            <a:pPr marL="285750" indent="-285750" defTabSz="914367">
              <a:buFont typeface="Arial" panose="020B0604020202020204" pitchFamily="34" charset="0"/>
              <a:buChar char="•"/>
            </a:pPr>
            <a:r>
              <a:rPr lang="en-US" sz="1400">
                <a:solidFill>
                  <a:srgbClr val="000000"/>
                </a:solidFill>
              </a:rPr>
              <a:t>Choose the right VM to run most business apps</a:t>
            </a:r>
          </a:p>
        </p:txBody>
      </p:sp>
      <p:sp>
        <p:nvSpPr>
          <p:cNvPr id="187" name="Rectangle 186">
            <a:extLst>
              <a:ext uri="{FF2B5EF4-FFF2-40B4-BE49-F238E27FC236}">
                <a16:creationId xmlns:a16="http://schemas.microsoft.com/office/drawing/2014/main" id="{D5E0256D-C750-46B1-AE59-F69C7261F15C}"/>
              </a:ext>
            </a:extLst>
          </p:cNvPr>
          <p:cNvSpPr/>
          <p:nvPr/>
        </p:nvSpPr>
        <p:spPr>
          <a:xfrm>
            <a:off x="1139863" y="6543777"/>
            <a:ext cx="10989206" cy="215444"/>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defTabSz="1243883">
              <a:spcBef>
                <a:spcPct val="0"/>
              </a:spcBef>
              <a:defRPr/>
            </a:pPr>
            <a:r>
              <a:rPr lang="en-US" sz="1400" b="1">
                <a:solidFill>
                  <a:schemeClr val="accent1"/>
                </a:solidFill>
                <a:latin typeface="Segoe UI"/>
              </a:rPr>
              <a:t>Pay only for the virtual machines (VMs), storage, and networking consumed when the service is in use. </a:t>
            </a:r>
            <a:endParaRPr lang="en-US" sz="1400" b="1">
              <a:solidFill>
                <a:schemeClr val="accent1"/>
              </a:solidFill>
              <a:latin typeface="Segoe UI"/>
              <a:cs typeface="Segoe UI" pitchFamily="34" charset="0"/>
            </a:endParaRPr>
          </a:p>
        </p:txBody>
      </p:sp>
      <p:sp>
        <p:nvSpPr>
          <p:cNvPr id="4" name="TextBox 3">
            <a:extLst>
              <a:ext uri="{FF2B5EF4-FFF2-40B4-BE49-F238E27FC236}">
                <a16:creationId xmlns:a16="http://schemas.microsoft.com/office/drawing/2014/main" id="{E916A339-E236-471B-895A-496CDAC15A39}"/>
              </a:ext>
            </a:extLst>
          </p:cNvPr>
          <p:cNvSpPr txBox="1"/>
          <p:nvPr/>
        </p:nvSpPr>
        <p:spPr>
          <a:xfrm>
            <a:off x="1095711" y="5793546"/>
            <a:ext cx="9011075" cy="584775"/>
          </a:xfrm>
          <a:prstGeom prst="rect">
            <a:avLst/>
          </a:prstGeom>
          <a:noFill/>
          <a:ln>
            <a:solidFill>
              <a:schemeClr val="bg1">
                <a:lumMod val="85000"/>
              </a:schemeClr>
            </a:solidFill>
          </a:ln>
        </p:spPr>
        <p:txBody>
          <a:bodyPr wrap="square" lIns="0" tIns="0" rIns="0" bIns="0" rtlCol="0">
            <a:spAutoFit/>
          </a:bodyPr>
          <a:lstStyle/>
          <a:p>
            <a:r>
              <a:rPr lang="en-US" sz="1600" b="1" dirty="0">
                <a:gradFill>
                  <a:gsLst>
                    <a:gs pos="2917">
                      <a:schemeClr val="tx1"/>
                    </a:gs>
                    <a:gs pos="30000">
                      <a:schemeClr val="tx1"/>
                    </a:gs>
                  </a:gsLst>
                  <a:lin ang="5400000" scaled="0"/>
                </a:gradFill>
              </a:rPr>
              <a:t> Azure automation </a:t>
            </a:r>
            <a:r>
              <a:rPr lang="en-US" dirty="0">
                <a:gradFill>
                  <a:gsLst>
                    <a:gs pos="2917">
                      <a:schemeClr val="tx1"/>
                    </a:gs>
                    <a:gs pos="30000">
                      <a:schemeClr val="tx1"/>
                    </a:gs>
                  </a:gsLst>
                  <a:lin ang="5400000" scaled="0"/>
                </a:gradFill>
              </a:rPr>
              <a:t>- </a:t>
            </a:r>
            <a:r>
              <a:rPr lang="en-US" sz="1400" dirty="0"/>
              <a:t>automate your Azure management tasks and orchestrate actions across external systems from right within Azure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52749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7"/>
                                        </p:tgtEl>
                                        <p:attrNameLst>
                                          <p:attrName>style.visibility</p:attrName>
                                        </p:attrNameLst>
                                      </p:cBhvr>
                                      <p:to>
                                        <p:strVal val="visible"/>
                                      </p:to>
                                    </p:set>
                                    <p:animEffect transition="in" filter="fade">
                                      <p:cBhvr>
                                        <p:cTn id="11"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a:t>Design and Architecture</a:t>
            </a:r>
          </a:p>
        </p:txBody>
      </p:sp>
    </p:spTree>
    <p:extLst>
      <p:ext uri="{BB962C8B-B14F-4D97-AF65-F5344CB8AC3E}">
        <p14:creationId xmlns:p14="http://schemas.microsoft.com/office/powerpoint/2010/main" val="270093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50"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33879" y="1360960"/>
            <a:ext cx="5789826" cy="497741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89642" numCol="1" spcCol="0" rtlCol="0" fromWordArt="0" anchor="t" anchorCtr="0" forceAA="0" compatLnSpc="1">
            <a:prstTxWarp prst="textNoShape">
              <a:avLst/>
            </a:prstTxWarp>
            <a:noAutofit/>
          </a:bodyPr>
          <a:lstStyle/>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Customer managed – Desktop/ Apps/ Management/ Policies</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Microsoft managed – Virtualization infrastructure and service</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Can connect to on-premises resources via ExpressRoute or VPN</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User authentication using Azure Active Directory identities</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Integrates with </a:t>
            </a:r>
            <a:r>
              <a:rPr kumimoji="0" lang="en-US" sz="1800" b="0" i="0" u="none" strike="noStrike" kern="1200" cap="none" spc="0" normalizeH="0" baseline="0" noProof="0">
                <a:ln>
                  <a:noFill/>
                </a:ln>
                <a:solidFill>
                  <a:srgbClr val="0078D7"/>
                </a:solidFill>
                <a:effectLst/>
                <a:uLnTx/>
                <a:uFillTx/>
                <a:latin typeface="Segoe UI"/>
                <a:ea typeface="+mn-ea"/>
                <a:cs typeface="Segoe UI"/>
              </a:rPr>
              <a:t>*</a:t>
            </a:r>
            <a:r>
              <a:rPr kumimoji="0" lang="en-US" sz="1800" b="0" i="0" u="none" strike="noStrike" kern="1200" cap="none" spc="0" normalizeH="0" baseline="0" noProof="0">
                <a:ln>
                  <a:noFill/>
                </a:ln>
                <a:solidFill>
                  <a:srgbClr val="282828"/>
                </a:solidFill>
                <a:effectLst/>
                <a:uLnTx/>
                <a:uFillTx/>
                <a:latin typeface="Segoe UI"/>
                <a:ea typeface="+mn-ea"/>
                <a:cs typeface="Segoe UI"/>
              </a:rPr>
              <a:t>Systems Center Configuration Manager and </a:t>
            </a:r>
            <a:r>
              <a:rPr kumimoji="0" lang="en-US" sz="1800" b="0" i="0" u="none" strike="noStrike" kern="1200" cap="none" spc="0" normalizeH="0" baseline="0" noProof="0">
                <a:ln>
                  <a:noFill/>
                </a:ln>
                <a:solidFill>
                  <a:srgbClr val="0078D7"/>
                </a:solidFill>
                <a:effectLst/>
                <a:uLnTx/>
                <a:uFillTx/>
                <a:latin typeface="Segoe UI"/>
                <a:ea typeface="+mn-ea"/>
                <a:cs typeface="Segoe UI"/>
              </a:rPr>
              <a:t>*</a:t>
            </a:r>
            <a:r>
              <a:rPr kumimoji="0" lang="en-US" sz="1800" b="0" i="0" u="none" strike="noStrike" kern="1200" cap="none" spc="0" normalizeH="0" baseline="0" noProof="0">
                <a:ln>
                  <a:noFill/>
                </a:ln>
                <a:solidFill>
                  <a:srgbClr val="282828"/>
                </a:solidFill>
                <a:effectLst/>
                <a:uLnTx/>
                <a:uFillTx/>
                <a:latin typeface="Segoe UI"/>
                <a:ea typeface="+mn-ea"/>
                <a:cs typeface="Segoe UI"/>
              </a:rPr>
              <a:t>Microsoft Intune </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Supports devices running non-Windows operating systems with Linux thin-client SDK and other tools</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43211" y="623348"/>
            <a:ext cx="5780494" cy="715462"/>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784"/>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Segoe UI" pitchFamily="34" charset="0"/>
              </a:rPr>
              <a:t>High-level service architecture</a:t>
            </a:r>
          </a:p>
        </p:txBody>
      </p:sp>
      <p:grpSp>
        <p:nvGrpSpPr>
          <p:cNvPr id="46" name="Group 45">
            <a:extLst>
              <a:ext uri="{FF2B5EF4-FFF2-40B4-BE49-F238E27FC236}">
                <a16:creationId xmlns:a16="http://schemas.microsoft.com/office/drawing/2014/main" id="{64D21834-88D8-4039-A432-ABE383046458}"/>
              </a:ext>
            </a:extLst>
          </p:cNvPr>
          <p:cNvGrpSpPr/>
          <p:nvPr/>
        </p:nvGrpSpPr>
        <p:grpSpPr>
          <a:xfrm>
            <a:off x="6621137" y="406957"/>
            <a:ext cx="5308949" cy="6269532"/>
            <a:chOff x="7073093" y="333367"/>
            <a:chExt cx="4983431" cy="6395249"/>
          </a:xfrm>
        </p:grpSpPr>
        <p:sp>
          <p:nvSpPr>
            <p:cNvPr id="50" name="Rectangle: Rounded Corners 49">
              <a:extLst>
                <a:ext uri="{FF2B5EF4-FFF2-40B4-BE49-F238E27FC236}">
                  <a16:creationId xmlns:a16="http://schemas.microsoft.com/office/drawing/2014/main" id="{3F044FC7-2393-4C27-8DA0-092EB4847AA0}"/>
                </a:ext>
              </a:extLst>
            </p:cNvPr>
            <p:cNvSpPr/>
            <p:nvPr/>
          </p:nvSpPr>
          <p:spPr bwMode="auto">
            <a:xfrm>
              <a:off x="7073093" y="466301"/>
              <a:ext cx="4983431" cy="2558472"/>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D20E4EB-C55E-489C-9AC1-B39E609A4970}"/>
                </a:ext>
              </a:extLst>
            </p:cNvPr>
            <p:cNvSpPr txBox="1"/>
            <p:nvPr/>
          </p:nvSpPr>
          <p:spPr>
            <a:xfrm>
              <a:off x="7330778" y="333367"/>
              <a:ext cx="2712183" cy="197787"/>
            </a:xfrm>
            <a:prstGeom prst="rect">
              <a:avLst/>
            </a:prstGeom>
            <a:solidFill>
              <a:schemeClr val="bg1"/>
            </a:solidFill>
          </p:spPr>
          <p:txBody>
            <a:bodyPr wrap="square" lIns="0" tIns="0" rIns="0" bIns="0" rtlCol="0" anchor="ctr">
              <a:spAutoFit/>
            </a:bodyPr>
            <a:lstStyle/>
            <a:p>
              <a:pPr marL="0" marR="0" lvl="0" indent="0" algn="l" defTabSz="913963"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Your subscription—your control </a:t>
              </a:r>
            </a:p>
          </p:txBody>
        </p:sp>
        <p:sp>
          <p:nvSpPr>
            <p:cNvPr id="52" name="Rectangle: Rounded Corners 51">
              <a:extLst>
                <a:ext uri="{FF2B5EF4-FFF2-40B4-BE49-F238E27FC236}">
                  <a16:creationId xmlns:a16="http://schemas.microsoft.com/office/drawing/2014/main" id="{B902C2F3-3866-44C9-8309-BF68DD28769E}"/>
                </a:ext>
              </a:extLst>
            </p:cNvPr>
            <p:cNvSpPr/>
            <p:nvPr/>
          </p:nvSpPr>
          <p:spPr bwMode="auto">
            <a:xfrm>
              <a:off x="7073093" y="3326078"/>
              <a:ext cx="4983430" cy="3402538"/>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DC8EEB6D-B2BB-497C-B754-E95B674E4C27}"/>
                </a:ext>
              </a:extLst>
            </p:cNvPr>
            <p:cNvSpPr txBox="1"/>
            <p:nvPr/>
          </p:nvSpPr>
          <p:spPr>
            <a:xfrm>
              <a:off x="7305086" y="3246230"/>
              <a:ext cx="1909914" cy="197746"/>
            </a:xfrm>
            <a:prstGeom prst="rect">
              <a:avLst/>
            </a:prstGeom>
            <a:solidFill>
              <a:schemeClr val="bg1"/>
            </a:solidFill>
          </p:spPr>
          <p:txBody>
            <a:bodyPr wrap="square" lIns="0" tIns="0" rIns="0" bIns="0" rtlCol="0" anchor="ctr">
              <a:spAutoFit/>
            </a:bodyPr>
            <a:lstStyle/>
            <a:p>
              <a:pPr marL="0" marR="0" lvl="0" indent="0" algn="l" defTabSz="895957" rtl="0" eaLnBrk="1" fontAlgn="auto" latinLnBrk="0" hangingPunct="1">
                <a:lnSpc>
                  <a:spcPct val="90000"/>
                </a:lnSpc>
                <a:spcBef>
                  <a:spcPts val="0"/>
                </a:spcBef>
                <a:spcAft>
                  <a:spcPts val="574"/>
                </a:spcAft>
                <a:buClrTx/>
                <a:buSzTx/>
                <a:buFontTx/>
                <a:buNone/>
                <a:tabLst/>
                <a:defRPr/>
              </a:pPr>
              <a:r>
                <a:rPr kumimoji="0" lang="en-US" sz="1400" b="0" i="0" u="none" strike="noStrike" kern="1200" cap="none" spc="0" normalizeH="0" baseline="0" noProof="0">
                  <a:ln>
                    <a:noFill/>
                  </a:ln>
                  <a:solidFill>
                    <a:srgbClr val="0078D3">
                      <a:lumMod val="75000"/>
                    </a:srgbClr>
                  </a:solidFill>
                  <a:effectLst/>
                  <a:uLnTx/>
                  <a:uFillTx/>
                  <a:latin typeface="Segoe UI Semibold"/>
                  <a:ea typeface="+mn-ea"/>
                  <a:cs typeface="+mn-cs"/>
                </a:rPr>
                <a:t>Managed by Microsoft</a:t>
              </a:r>
            </a:p>
          </p:txBody>
        </p:sp>
        <p:cxnSp>
          <p:nvCxnSpPr>
            <p:cNvPr id="54" name="Straight Arrow Connector 53">
              <a:extLst>
                <a:ext uri="{FF2B5EF4-FFF2-40B4-BE49-F238E27FC236}">
                  <a16:creationId xmlns:a16="http://schemas.microsoft.com/office/drawing/2014/main" id="{CD6652D5-AACF-4C5C-9AB5-053136FEBCB0}"/>
                </a:ext>
              </a:extLst>
            </p:cNvPr>
            <p:cNvCxnSpPr>
              <a:cxnSpLocks/>
            </p:cNvCxnSpPr>
            <p:nvPr/>
          </p:nvCxnSpPr>
          <p:spPr>
            <a:xfrm>
              <a:off x="9581393" y="3041873"/>
              <a:ext cx="0" cy="272600"/>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ADF02C4-E078-42AD-93CE-64AC33707097}"/>
                </a:ext>
              </a:extLst>
            </p:cNvPr>
            <p:cNvGrpSpPr/>
            <p:nvPr/>
          </p:nvGrpSpPr>
          <p:grpSpPr>
            <a:xfrm>
              <a:off x="7239388" y="3631402"/>
              <a:ext cx="4647872" cy="1604286"/>
              <a:chOff x="7220974" y="3697841"/>
              <a:chExt cx="4234185" cy="1604286"/>
            </a:xfrm>
          </p:grpSpPr>
          <p:grpSp>
            <p:nvGrpSpPr>
              <p:cNvPr id="97" name="Group 96">
                <a:extLst>
                  <a:ext uri="{FF2B5EF4-FFF2-40B4-BE49-F238E27FC236}">
                    <a16:creationId xmlns:a16="http://schemas.microsoft.com/office/drawing/2014/main" id="{7E4C53D8-4C0A-47D2-9065-7D671552282D}"/>
                  </a:ext>
                </a:extLst>
              </p:cNvPr>
              <p:cNvGrpSpPr/>
              <p:nvPr/>
            </p:nvGrpSpPr>
            <p:grpSpPr>
              <a:xfrm>
                <a:off x="7366970" y="4173750"/>
                <a:ext cx="3952191" cy="947902"/>
                <a:chOff x="7366970" y="3700183"/>
                <a:chExt cx="3952191" cy="947902"/>
              </a:xfrm>
            </p:grpSpPr>
            <p:sp>
              <p:nvSpPr>
                <p:cNvPr id="100" name="TextBox 99">
                  <a:extLst>
                    <a:ext uri="{FF2B5EF4-FFF2-40B4-BE49-F238E27FC236}">
                      <a16:creationId xmlns:a16="http://schemas.microsoft.com/office/drawing/2014/main" id="{51AFD2CA-ECB1-4339-ABC0-D39F7A6972D2}"/>
                    </a:ext>
                  </a:extLst>
                </p:cNvPr>
                <p:cNvSpPr txBox="1"/>
                <p:nvPr/>
              </p:nvSpPr>
              <p:spPr>
                <a:xfrm>
                  <a:off x="7832399" y="378897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Clients</a:t>
                  </a:r>
                </a:p>
              </p:txBody>
            </p:sp>
            <p:sp>
              <p:nvSpPr>
                <p:cNvPr id="101" name="TextBox 100">
                  <a:extLst>
                    <a:ext uri="{FF2B5EF4-FFF2-40B4-BE49-F238E27FC236}">
                      <a16:creationId xmlns:a16="http://schemas.microsoft.com/office/drawing/2014/main" id="{C687BE6A-4739-4304-B6FC-A28B8DF6D2E1}"/>
                    </a:ext>
                  </a:extLst>
                </p:cNvPr>
                <p:cNvSpPr txBox="1"/>
                <p:nvPr/>
              </p:nvSpPr>
              <p:spPr>
                <a:xfrm>
                  <a:off x="7832399" y="4446175"/>
                  <a:ext cx="696711" cy="141257"/>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Management</a:t>
                  </a:r>
                </a:p>
              </p:txBody>
            </p:sp>
            <p:sp>
              <p:nvSpPr>
                <p:cNvPr id="102" name="TextBox 101">
                  <a:extLst>
                    <a:ext uri="{FF2B5EF4-FFF2-40B4-BE49-F238E27FC236}">
                      <a16:creationId xmlns:a16="http://schemas.microsoft.com/office/drawing/2014/main" id="{E2D3B4B9-FC01-40CA-A47B-3AA4D9BAEB02}"/>
                    </a:ext>
                  </a:extLst>
                </p:cNvPr>
                <p:cNvSpPr txBox="1"/>
                <p:nvPr/>
              </p:nvSpPr>
              <p:spPr>
                <a:xfrm>
                  <a:off x="9167980" y="378897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Diagnostics</a:t>
                  </a:r>
                </a:p>
              </p:txBody>
            </p:sp>
            <p:sp>
              <p:nvSpPr>
                <p:cNvPr id="103" name="TextBox 102">
                  <a:extLst>
                    <a:ext uri="{FF2B5EF4-FFF2-40B4-BE49-F238E27FC236}">
                      <a16:creationId xmlns:a16="http://schemas.microsoft.com/office/drawing/2014/main" id="{17149132-9DAB-4DFB-961A-4BBF5D033717}"/>
                    </a:ext>
                  </a:extLst>
                </p:cNvPr>
                <p:cNvSpPr txBox="1"/>
                <p:nvPr/>
              </p:nvSpPr>
              <p:spPr>
                <a:xfrm>
                  <a:off x="10481606" y="378897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Gateway</a:t>
                  </a:r>
                </a:p>
              </p:txBody>
            </p:sp>
            <p:sp>
              <p:nvSpPr>
                <p:cNvPr id="104" name="TextBox 103">
                  <a:extLst>
                    <a:ext uri="{FF2B5EF4-FFF2-40B4-BE49-F238E27FC236}">
                      <a16:creationId xmlns:a16="http://schemas.microsoft.com/office/drawing/2014/main" id="{08EC9389-7656-4BE6-B0BC-275150D702EA}"/>
                    </a:ext>
                  </a:extLst>
                </p:cNvPr>
                <p:cNvSpPr txBox="1"/>
                <p:nvPr/>
              </p:nvSpPr>
              <p:spPr>
                <a:xfrm>
                  <a:off x="9167980" y="4446166"/>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Broker</a:t>
                  </a:r>
                </a:p>
              </p:txBody>
            </p:sp>
            <p:sp>
              <p:nvSpPr>
                <p:cNvPr id="105" name="TextBox 104">
                  <a:extLst>
                    <a:ext uri="{FF2B5EF4-FFF2-40B4-BE49-F238E27FC236}">
                      <a16:creationId xmlns:a16="http://schemas.microsoft.com/office/drawing/2014/main" id="{FB831AD0-7D7C-4BA5-AD51-B7C6AB578F55}"/>
                    </a:ext>
                  </a:extLst>
                </p:cNvPr>
                <p:cNvSpPr txBox="1"/>
                <p:nvPr/>
              </p:nvSpPr>
              <p:spPr>
                <a:xfrm>
                  <a:off x="10481606" y="4446166"/>
                  <a:ext cx="837555"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Load balancing</a:t>
                  </a:r>
                </a:p>
              </p:txBody>
            </p:sp>
            <p:pic>
              <p:nvPicPr>
                <p:cNvPr id="106" name="Graphic 105">
                  <a:extLst>
                    <a:ext uri="{FF2B5EF4-FFF2-40B4-BE49-F238E27FC236}">
                      <a16:creationId xmlns:a16="http://schemas.microsoft.com/office/drawing/2014/main" id="{284090F4-330A-4F68-8E53-DD1367C478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87115" y="3717793"/>
                  <a:ext cx="283633" cy="283633"/>
                </a:xfrm>
                <a:prstGeom prst="rect">
                  <a:avLst/>
                </a:prstGeom>
              </p:spPr>
            </p:pic>
            <p:pic>
              <p:nvPicPr>
                <p:cNvPr id="107" name="Graphic 106">
                  <a:extLst>
                    <a:ext uri="{FF2B5EF4-FFF2-40B4-BE49-F238E27FC236}">
                      <a16:creationId xmlns:a16="http://schemas.microsoft.com/office/drawing/2014/main" id="{D16E2D54-47D3-45C5-B14E-1E60C0CF30A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9292" y="3746430"/>
                  <a:ext cx="226359" cy="226359"/>
                </a:xfrm>
                <a:prstGeom prst="rect">
                  <a:avLst/>
                </a:prstGeom>
              </p:spPr>
            </p:pic>
            <p:grpSp>
              <p:nvGrpSpPr>
                <p:cNvPr id="108" name="Group 107">
                  <a:extLst>
                    <a:ext uri="{FF2B5EF4-FFF2-40B4-BE49-F238E27FC236}">
                      <a16:creationId xmlns:a16="http://schemas.microsoft.com/office/drawing/2014/main" id="{F1962F94-8E6B-40E4-9E6C-E02A00D05AD2}"/>
                    </a:ext>
                  </a:extLst>
                </p:cNvPr>
                <p:cNvGrpSpPr/>
                <p:nvPr/>
              </p:nvGrpSpPr>
              <p:grpSpPr>
                <a:xfrm>
                  <a:off x="7366970" y="4405787"/>
                  <a:ext cx="308767" cy="222045"/>
                  <a:chOff x="6336189" y="3003045"/>
                  <a:chExt cx="766275" cy="551054"/>
                </a:xfrm>
              </p:grpSpPr>
              <p:grpSp>
                <p:nvGrpSpPr>
                  <p:cNvPr id="112" name="Group 111">
                    <a:extLst>
                      <a:ext uri="{FF2B5EF4-FFF2-40B4-BE49-F238E27FC236}">
                        <a16:creationId xmlns:a16="http://schemas.microsoft.com/office/drawing/2014/main" id="{2316A988-203F-4221-9D75-A874FD68C696}"/>
                      </a:ext>
                    </a:extLst>
                  </p:cNvPr>
                  <p:cNvGrpSpPr/>
                  <p:nvPr/>
                </p:nvGrpSpPr>
                <p:grpSpPr>
                  <a:xfrm>
                    <a:off x="6336189" y="3034803"/>
                    <a:ext cx="676958" cy="519296"/>
                    <a:chOff x="-521811" y="6917193"/>
                    <a:chExt cx="676958" cy="519296"/>
                  </a:xfrm>
                </p:grpSpPr>
                <p:grpSp>
                  <p:nvGrpSpPr>
                    <p:cNvPr id="116" name="Group 115">
                      <a:extLst>
                        <a:ext uri="{FF2B5EF4-FFF2-40B4-BE49-F238E27FC236}">
                          <a16:creationId xmlns:a16="http://schemas.microsoft.com/office/drawing/2014/main" id="{C6D688BA-7653-47A1-9125-B70236F0AA33}"/>
                        </a:ext>
                      </a:extLst>
                    </p:cNvPr>
                    <p:cNvGrpSpPr/>
                    <p:nvPr/>
                  </p:nvGrpSpPr>
                  <p:grpSpPr>
                    <a:xfrm>
                      <a:off x="-521811" y="6917193"/>
                      <a:ext cx="579992" cy="423561"/>
                      <a:chOff x="5884864" y="1174751"/>
                      <a:chExt cx="382588" cy="279400"/>
                    </a:xfrm>
                  </p:grpSpPr>
                  <p:sp>
                    <p:nvSpPr>
                      <p:cNvPr id="123" name="Freeform 51">
                        <a:extLst>
                          <a:ext uri="{FF2B5EF4-FFF2-40B4-BE49-F238E27FC236}">
                            <a16:creationId xmlns:a16="http://schemas.microsoft.com/office/drawing/2014/main" id="{448E030A-59F7-4BAD-BED5-C2DC7107FA9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2">
                        <a:extLst>
                          <a:ext uri="{FF2B5EF4-FFF2-40B4-BE49-F238E27FC236}">
                            <a16:creationId xmlns:a16="http://schemas.microsoft.com/office/drawing/2014/main" id="{F23AC13A-44A4-440A-AE98-11F28AD8194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74">
                        <a:extLst>
                          <a:ext uri="{FF2B5EF4-FFF2-40B4-BE49-F238E27FC236}">
                            <a16:creationId xmlns:a16="http://schemas.microsoft.com/office/drawing/2014/main" id="{27A514E4-5E82-4E61-802E-706D00140247}"/>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3EF1B162-24ED-45E1-AB44-1E3403064A5E}"/>
                        </a:ext>
                      </a:extLst>
                    </p:cNvPr>
                    <p:cNvGrpSpPr/>
                    <p:nvPr/>
                  </p:nvGrpSpPr>
                  <p:grpSpPr>
                    <a:xfrm>
                      <a:off x="-225680" y="7155176"/>
                      <a:ext cx="380827" cy="281313"/>
                      <a:chOff x="5056189" y="1363664"/>
                      <a:chExt cx="315913" cy="233363"/>
                    </a:xfrm>
                  </p:grpSpPr>
                  <p:sp>
                    <p:nvSpPr>
                      <p:cNvPr id="118" name="Freeform 44">
                        <a:extLst>
                          <a:ext uri="{FF2B5EF4-FFF2-40B4-BE49-F238E27FC236}">
                            <a16:creationId xmlns:a16="http://schemas.microsoft.com/office/drawing/2014/main" id="{74201D4F-DAE7-4F31-9B62-67AAEB77162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45">
                        <a:extLst>
                          <a:ext uri="{FF2B5EF4-FFF2-40B4-BE49-F238E27FC236}">
                            <a16:creationId xmlns:a16="http://schemas.microsoft.com/office/drawing/2014/main" id="{3E90A834-399F-43CC-9263-6F9D7F4EE255}"/>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46">
                        <a:extLst>
                          <a:ext uri="{FF2B5EF4-FFF2-40B4-BE49-F238E27FC236}">
                            <a16:creationId xmlns:a16="http://schemas.microsoft.com/office/drawing/2014/main" id="{93458CF7-FA84-447C-A1F2-D661DE29BBD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F497AAEB-0598-4325-8664-42BBBCB75A03}"/>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72">
                        <a:extLst>
                          <a:ext uri="{FF2B5EF4-FFF2-40B4-BE49-F238E27FC236}">
                            <a16:creationId xmlns:a16="http://schemas.microsoft.com/office/drawing/2014/main" id="{6C308E75-7E2B-4780-8950-E42F84447441}"/>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A0E525BA-400A-4B8B-81D2-EB2EDF3916FF}"/>
                      </a:ext>
                    </a:extLst>
                  </p:cNvPr>
                  <p:cNvGrpSpPr/>
                  <p:nvPr/>
                </p:nvGrpSpPr>
                <p:grpSpPr>
                  <a:xfrm>
                    <a:off x="6875158" y="3003045"/>
                    <a:ext cx="227306" cy="227306"/>
                    <a:chOff x="7632926" y="5102513"/>
                    <a:chExt cx="369887" cy="369887"/>
                  </a:xfrm>
                </p:grpSpPr>
                <p:sp>
                  <p:nvSpPr>
                    <p:cNvPr id="114" name="Oval 5">
                      <a:extLst>
                        <a:ext uri="{FF2B5EF4-FFF2-40B4-BE49-F238E27FC236}">
                          <a16:creationId xmlns:a16="http://schemas.microsoft.com/office/drawing/2014/main" id="{205854A8-03E4-41B0-AF16-7E7F5F316A38}"/>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F5BAC034-D999-4C3F-AC64-7FC24467371E}"/>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9" name="Picture 108">
                  <a:extLst>
                    <a:ext uri="{FF2B5EF4-FFF2-40B4-BE49-F238E27FC236}">
                      <a16:creationId xmlns:a16="http://schemas.microsoft.com/office/drawing/2014/main" id="{35951FA7-4C19-44BE-9767-C4A8E8231099}"/>
                    </a:ext>
                  </a:extLst>
                </p:cNvPr>
                <p:cNvPicPr>
                  <a:picLocks noChangeAspect="1"/>
                </p:cNvPicPr>
                <p:nvPr/>
              </p:nvPicPr>
              <p:blipFill>
                <a:blip r:embed="rId12"/>
                <a:stretch>
                  <a:fillRect/>
                </a:stretch>
              </p:blipFill>
              <p:spPr>
                <a:xfrm>
                  <a:off x="8815751" y="4396393"/>
                  <a:ext cx="226359" cy="240821"/>
                </a:xfrm>
                <a:prstGeom prst="rect">
                  <a:avLst/>
                </a:prstGeom>
              </p:spPr>
            </p:pic>
            <p:pic>
              <p:nvPicPr>
                <p:cNvPr id="110" name="Picture 109">
                  <a:extLst>
                    <a:ext uri="{FF2B5EF4-FFF2-40B4-BE49-F238E27FC236}">
                      <a16:creationId xmlns:a16="http://schemas.microsoft.com/office/drawing/2014/main" id="{8F9511F1-EB37-4F70-9013-ACE3A035A6A6}"/>
                    </a:ext>
                  </a:extLst>
                </p:cNvPr>
                <p:cNvPicPr>
                  <a:picLocks noChangeAspect="1"/>
                </p:cNvPicPr>
                <p:nvPr/>
              </p:nvPicPr>
              <p:blipFill>
                <a:blip r:embed="rId13"/>
                <a:stretch>
                  <a:fillRect/>
                </a:stretch>
              </p:blipFill>
              <p:spPr>
                <a:xfrm>
                  <a:off x="10120982" y="4385522"/>
                  <a:ext cx="262978" cy="262563"/>
                </a:xfrm>
                <a:prstGeom prst="rect">
                  <a:avLst/>
                </a:prstGeom>
              </p:spPr>
            </p:pic>
            <p:pic>
              <p:nvPicPr>
                <p:cNvPr id="111" name="Graphic 110" descr="Cloud Computing">
                  <a:extLst>
                    <a:ext uri="{FF2B5EF4-FFF2-40B4-BE49-F238E27FC236}">
                      <a16:creationId xmlns:a16="http://schemas.microsoft.com/office/drawing/2014/main" id="{3C1E0FA9-9644-468B-AC98-A98C61956E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73869" y="3700183"/>
                  <a:ext cx="378524" cy="378524"/>
                </a:xfrm>
                <a:prstGeom prst="rect">
                  <a:avLst/>
                </a:prstGeom>
              </p:spPr>
            </p:pic>
          </p:grpSp>
          <p:sp>
            <p:nvSpPr>
              <p:cNvPr id="98" name="Rectangle: Rounded Corners 97">
                <a:extLst>
                  <a:ext uri="{FF2B5EF4-FFF2-40B4-BE49-F238E27FC236}">
                    <a16:creationId xmlns:a16="http://schemas.microsoft.com/office/drawing/2014/main" id="{6B9896EB-BE6F-4676-8F05-3230D13C8C56}"/>
                  </a:ext>
                </a:extLst>
              </p:cNvPr>
              <p:cNvSpPr/>
              <p:nvPr/>
            </p:nvSpPr>
            <p:spPr bwMode="auto">
              <a:xfrm>
                <a:off x="7220974" y="3782372"/>
                <a:ext cx="4234185" cy="1519755"/>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7165B246-5334-4410-97F6-801A7E706DB9}"/>
                  </a:ext>
                </a:extLst>
              </p:cNvPr>
              <p:cNvSpPr txBox="1"/>
              <p:nvPr/>
            </p:nvSpPr>
            <p:spPr>
              <a:xfrm>
                <a:off x="7293094" y="3697841"/>
                <a:ext cx="2571598" cy="197746"/>
              </a:xfrm>
              <a:prstGeom prst="rect">
                <a:avLst/>
              </a:prstGeom>
              <a:solidFill>
                <a:schemeClr val="bg1"/>
              </a:solidFill>
            </p:spPr>
            <p:txBody>
              <a:bodyPr wrap="square" lIns="0" tIns="0" rIns="0" bIns="0" rtlCol="0" anchor="ctr">
                <a:spAutoFit/>
              </a:bodyPr>
              <a:lstStyle/>
              <a:p>
                <a:pPr marL="0" marR="0" lvl="0" indent="0" algn="l" defTabSz="895957" rtl="0" eaLnBrk="1" fontAlgn="auto" latinLnBrk="0" hangingPunct="1">
                  <a:lnSpc>
                    <a:spcPct val="90000"/>
                  </a:lnSpc>
                  <a:spcBef>
                    <a:spcPts val="0"/>
                  </a:spcBef>
                  <a:spcAft>
                    <a:spcPts val="574"/>
                  </a:spcAft>
                  <a:buClrTx/>
                  <a:buSzTx/>
                  <a:buFontTx/>
                  <a:buNone/>
                  <a:tabLst/>
                  <a:defRPr/>
                </a:pPr>
                <a:r>
                  <a:rPr kumimoji="0" lang="en-US" sz="1400" b="0" i="0" u="none" strike="noStrike" kern="1200" cap="none" spc="0" normalizeH="0" baseline="0" noProof="0">
                    <a:ln>
                      <a:noFill/>
                    </a:ln>
                    <a:solidFill>
                      <a:srgbClr val="0078D3">
                        <a:lumMod val="75000"/>
                      </a:srgbClr>
                    </a:solidFill>
                    <a:effectLst/>
                    <a:uLnTx/>
                    <a:uFillTx/>
                    <a:latin typeface="Segoe UI Semibold"/>
                    <a:ea typeface="+mn-ea"/>
                    <a:cs typeface="+mn-cs"/>
                  </a:rPr>
                  <a:t>Windows Virtual Desktop Service</a:t>
                </a:r>
              </a:p>
            </p:txBody>
          </p:sp>
        </p:grpSp>
        <p:grpSp>
          <p:nvGrpSpPr>
            <p:cNvPr id="56" name="Group 55">
              <a:extLst>
                <a:ext uri="{FF2B5EF4-FFF2-40B4-BE49-F238E27FC236}">
                  <a16:creationId xmlns:a16="http://schemas.microsoft.com/office/drawing/2014/main" id="{1D7DD45A-5E19-44E8-8117-1ED208DE4985}"/>
                </a:ext>
              </a:extLst>
            </p:cNvPr>
            <p:cNvGrpSpPr/>
            <p:nvPr/>
          </p:nvGrpSpPr>
          <p:grpSpPr>
            <a:xfrm>
              <a:off x="7239388" y="5437139"/>
              <a:ext cx="4647871" cy="946583"/>
              <a:chOff x="7220973" y="5537609"/>
              <a:chExt cx="4234185" cy="946583"/>
            </a:xfrm>
          </p:grpSpPr>
          <p:grpSp>
            <p:nvGrpSpPr>
              <p:cNvPr id="82" name="Group 81">
                <a:extLst>
                  <a:ext uri="{FF2B5EF4-FFF2-40B4-BE49-F238E27FC236}">
                    <a16:creationId xmlns:a16="http://schemas.microsoft.com/office/drawing/2014/main" id="{611032DD-3D37-49CD-B2D5-0351077BA7CD}"/>
                  </a:ext>
                </a:extLst>
              </p:cNvPr>
              <p:cNvGrpSpPr/>
              <p:nvPr/>
            </p:nvGrpSpPr>
            <p:grpSpPr>
              <a:xfrm>
                <a:off x="7498057" y="5904473"/>
                <a:ext cx="3727283" cy="333933"/>
                <a:chOff x="7498057" y="5904473"/>
                <a:chExt cx="3727283" cy="333933"/>
              </a:xfrm>
            </p:grpSpPr>
            <p:sp>
              <p:nvSpPr>
                <p:cNvPr id="85" name="TextBox 84">
                  <a:extLst>
                    <a:ext uri="{FF2B5EF4-FFF2-40B4-BE49-F238E27FC236}">
                      <a16:creationId xmlns:a16="http://schemas.microsoft.com/office/drawing/2014/main" id="{BCA8F80D-8BE2-4A76-997E-CB7BCF5637DF}"/>
                    </a:ext>
                  </a:extLst>
                </p:cNvPr>
                <p:cNvSpPr txBox="1"/>
                <p:nvPr/>
              </p:nvSpPr>
              <p:spPr>
                <a:xfrm>
                  <a:off x="7879422" y="600080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Compute</a:t>
                  </a:r>
                </a:p>
              </p:txBody>
            </p:sp>
            <p:sp>
              <p:nvSpPr>
                <p:cNvPr id="86" name="TextBox 85">
                  <a:extLst>
                    <a:ext uri="{FF2B5EF4-FFF2-40B4-BE49-F238E27FC236}">
                      <a16:creationId xmlns:a16="http://schemas.microsoft.com/office/drawing/2014/main" id="{E58BB418-215D-4CC6-945F-59F63B9EA5B8}"/>
                    </a:ext>
                  </a:extLst>
                </p:cNvPr>
                <p:cNvSpPr txBox="1"/>
                <p:nvPr/>
              </p:nvSpPr>
              <p:spPr>
                <a:xfrm>
                  <a:off x="9215003" y="600080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Storage</a:t>
                  </a:r>
                </a:p>
              </p:txBody>
            </p:sp>
            <p:sp>
              <p:nvSpPr>
                <p:cNvPr id="87" name="TextBox 86">
                  <a:extLst>
                    <a:ext uri="{FF2B5EF4-FFF2-40B4-BE49-F238E27FC236}">
                      <a16:creationId xmlns:a16="http://schemas.microsoft.com/office/drawing/2014/main" id="{FD35D596-D89F-405F-8D97-52B45715DDC8}"/>
                    </a:ext>
                  </a:extLst>
                </p:cNvPr>
                <p:cNvSpPr txBox="1"/>
                <p:nvPr/>
              </p:nvSpPr>
              <p:spPr>
                <a:xfrm>
                  <a:off x="10528629" y="600080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Networking</a:t>
                  </a:r>
                </a:p>
              </p:txBody>
            </p:sp>
            <p:pic>
              <p:nvPicPr>
                <p:cNvPr id="88" name="Graphic 87">
                  <a:extLst>
                    <a:ext uri="{FF2B5EF4-FFF2-40B4-BE49-F238E27FC236}">
                      <a16:creationId xmlns:a16="http://schemas.microsoft.com/office/drawing/2014/main" id="{116BCC30-0A80-4E91-A8A7-D8D1422ABE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98057" y="5904473"/>
                  <a:ext cx="333933" cy="333933"/>
                </a:xfrm>
                <a:prstGeom prst="rect">
                  <a:avLst/>
                </a:prstGeom>
              </p:spPr>
            </p:pic>
            <p:pic>
              <p:nvPicPr>
                <p:cNvPr id="89" name="Picture 88">
                  <a:extLst>
                    <a:ext uri="{FF2B5EF4-FFF2-40B4-BE49-F238E27FC236}">
                      <a16:creationId xmlns:a16="http://schemas.microsoft.com/office/drawing/2014/main" id="{527E2CEE-EFEB-4726-9A0B-56FE00661381}"/>
                    </a:ext>
                  </a:extLst>
                </p:cNvPr>
                <p:cNvPicPr>
                  <a:picLocks noChangeAspect="1"/>
                </p:cNvPicPr>
                <p:nvPr/>
              </p:nvPicPr>
              <p:blipFill>
                <a:blip r:embed="rId18"/>
                <a:stretch>
                  <a:fillRect/>
                </a:stretch>
              </p:blipFill>
              <p:spPr>
                <a:xfrm>
                  <a:off x="8812859" y="5908602"/>
                  <a:ext cx="326190" cy="325676"/>
                </a:xfrm>
                <a:prstGeom prst="rect">
                  <a:avLst/>
                </a:prstGeom>
              </p:spPr>
            </p:pic>
            <p:grpSp>
              <p:nvGrpSpPr>
                <p:cNvPr id="90" name="Group 89">
                  <a:extLst>
                    <a:ext uri="{FF2B5EF4-FFF2-40B4-BE49-F238E27FC236}">
                      <a16:creationId xmlns:a16="http://schemas.microsoft.com/office/drawing/2014/main" id="{CD6495AB-06EC-4F70-A4E0-3DE94DE222A7}"/>
                    </a:ext>
                  </a:extLst>
                </p:cNvPr>
                <p:cNvGrpSpPr/>
                <p:nvPr/>
              </p:nvGrpSpPr>
              <p:grpSpPr>
                <a:xfrm>
                  <a:off x="10163194" y="5935140"/>
                  <a:ext cx="272600" cy="272600"/>
                  <a:chOff x="6094413" y="2360613"/>
                  <a:chExt cx="396875" cy="396875"/>
                </a:xfrm>
              </p:grpSpPr>
              <p:sp>
                <p:nvSpPr>
                  <p:cNvPr id="91" name="AutoShape 3">
                    <a:extLst>
                      <a:ext uri="{FF2B5EF4-FFF2-40B4-BE49-F238E27FC236}">
                        <a16:creationId xmlns:a16="http://schemas.microsoft.com/office/drawing/2014/main" id="{77CD1AB1-4AFC-4F47-B97E-D661E450729D}"/>
                      </a:ext>
                    </a:extLst>
                  </p:cNvPr>
                  <p:cNvSpPr>
                    <a:spLocks noChangeAspect="1" noChangeArrowheads="1" noTextEdit="1"/>
                  </p:cNvSpPr>
                  <p:nvPr/>
                </p:nvSpPr>
                <p:spPr bwMode="auto">
                  <a:xfrm>
                    <a:off x="6094413" y="236061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6">
                    <a:extLst>
                      <a:ext uri="{FF2B5EF4-FFF2-40B4-BE49-F238E27FC236}">
                        <a16:creationId xmlns:a16="http://schemas.microsoft.com/office/drawing/2014/main" id="{D254E4B7-14DC-4068-B5F6-D169B7C011E5}"/>
                      </a:ext>
                    </a:extLst>
                  </p:cNvPr>
                  <p:cNvSpPr>
                    <a:spLocks noChangeArrowheads="1"/>
                  </p:cNvSpPr>
                  <p:nvPr/>
                </p:nvSpPr>
                <p:spPr bwMode="auto">
                  <a:xfrm>
                    <a:off x="6094413" y="236061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7">
                    <a:extLst>
                      <a:ext uri="{FF2B5EF4-FFF2-40B4-BE49-F238E27FC236}">
                        <a16:creationId xmlns:a16="http://schemas.microsoft.com/office/drawing/2014/main" id="{606992A6-B4AB-40D2-8C43-9ACBCAC6269A}"/>
                      </a:ext>
                    </a:extLst>
                  </p:cNvPr>
                  <p:cNvSpPr>
                    <a:spLocks noChangeArrowheads="1"/>
                  </p:cNvSpPr>
                  <p:nvPr/>
                </p:nvSpPr>
                <p:spPr bwMode="auto">
                  <a:xfrm>
                    <a:off x="6413501" y="2408238"/>
                    <a:ext cx="58738" cy="3063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8">
                    <a:extLst>
                      <a:ext uri="{FF2B5EF4-FFF2-40B4-BE49-F238E27FC236}">
                        <a16:creationId xmlns:a16="http://schemas.microsoft.com/office/drawing/2014/main" id="{8CB4C046-8F46-4A88-99D4-0BD98B467139}"/>
                      </a:ext>
                    </a:extLst>
                  </p:cNvPr>
                  <p:cNvSpPr>
                    <a:spLocks noChangeArrowheads="1"/>
                  </p:cNvSpPr>
                  <p:nvPr/>
                </p:nvSpPr>
                <p:spPr bwMode="auto">
                  <a:xfrm>
                    <a:off x="6115051" y="2662238"/>
                    <a:ext cx="60325" cy="523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9">
                    <a:extLst>
                      <a:ext uri="{FF2B5EF4-FFF2-40B4-BE49-F238E27FC236}">
                        <a16:creationId xmlns:a16="http://schemas.microsoft.com/office/drawing/2014/main" id="{ECDA0BC7-A973-4DC3-91CD-245315407705}"/>
                      </a:ext>
                    </a:extLst>
                  </p:cNvPr>
                  <p:cNvSpPr>
                    <a:spLocks noChangeArrowheads="1"/>
                  </p:cNvSpPr>
                  <p:nvPr/>
                </p:nvSpPr>
                <p:spPr bwMode="auto">
                  <a:xfrm>
                    <a:off x="6215063" y="2620963"/>
                    <a:ext cx="58738"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0">
                    <a:extLst>
                      <a:ext uri="{FF2B5EF4-FFF2-40B4-BE49-F238E27FC236}">
                        <a16:creationId xmlns:a16="http://schemas.microsoft.com/office/drawing/2014/main" id="{5002966B-7163-4673-A622-CD48706F4312}"/>
                      </a:ext>
                    </a:extLst>
                  </p:cNvPr>
                  <p:cNvSpPr>
                    <a:spLocks noChangeArrowheads="1"/>
                  </p:cNvSpPr>
                  <p:nvPr/>
                </p:nvSpPr>
                <p:spPr bwMode="auto">
                  <a:xfrm>
                    <a:off x="6313488" y="2503488"/>
                    <a:ext cx="61913" cy="2111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Rounded Corners 82">
                <a:extLst>
                  <a:ext uri="{FF2B5EF4-FFF2-40B4-BE49-F238E27FC236}">
                    <a16:creationId xmlns:a16="http://schemas.microsoft.com/office/drawing/2014/main" id="{185F2826-41A2-4B22-9A8A-3B6B7C1EC357}"/>
                  </a:ext>
                </a:extLst>
              </p:cNvPr>
              <p:cNvSpPr/>
              <p:nvPr/>
            </p:nvSpPr>
            <p:spPr bwMode="auto">
              <a:xfrm>
                <a:off x="7220973" y="5658686"/>
                <a:ext cx="4234185" cy="825506"/>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A69786C-9410-45C9-B263-5BFE109A799F}"/>
                  </a:ext>
                </a:extLst>
              </p:cNvPr>
              <p:cNvSpPr txBox="1"/>
              <p:nvPr/>
            </p:nvSpPr>
            <p:spPr>
              <a:xfrm>
                <a:off x="7330780" y="5537609"/>
                <a:ext cx="1091011" cy="197746"/>
              </a:xfrm>
              <a:prstGeom prst="rect">
                <a:avLst/>
              </a:prstGeom>
              <a:solidFill>
                <a:schemeClr val="bg1"/>
              </a:solidFill>
            </p:spPr>
            <p:txBody>
              <a:bodyPr wrap="square" lIns="0" tIns="0" rIns="0" bIns="0" rtlCol="0" anchor="ctr">
                <a:spAutoFit/>
              </a:bodyPr>
              <a:lstStyle/>
              <a:p>
                <a:pPr marL="0" marR="0" lvl="0" indent="0" algn="l" defTabSz="913963"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3">
                        <a:lumMod val="75000"/>
                      </a:srgbClr>
                    </a:solidFill>
                    <a:effectLst/>
                    <a:uLnTx/>
                    <a:uFillTx/>
                    <a:latin typeface="Segoe UI Semibold"/>
                    <a:ea typeface="+mn-ea"/>
                    <a:cs typeface="+mn-cs"/>
                  </a:rPr>
                  <a:t>Infrastructure </a:t>
                </a:r>
              </a:p>
            </p:txBody>
          </p:sp>
        </p:grpSp>
        <p:sp>
          <p:nvSpPr>
            <p:cNvPr id="57" name="TextBox 56">
              <a:extLst>
                <a:ext uri="{FF2B5EF4-FFF2-40B4-BE49-F238E27FC236}">
                  <a16:creationId xmlns:a16="http://schemas.microsoft.com/office/drawing/2014/main" id="{C2B3504D-2A8D-4CA4-8F5B-39971177E74F}"/>
                </a:ext>
              </a:extLst>
            </p:cNvPr>
            <p:cNvSpPr txBox="1"/>
            <p:nvPr/>
          </p:nvSpPr>
          <p:spPr>
            <a:xfrm>
              <a:off x="7822726" y="2537518"/>
              <a:ext cx="1551568" cy="2769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7 Enterprise </a:t>
              </a:r>
            </a:p>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Full Desktop </a:t>
              </a:r>
            </a:p>
          </p:txBody>
        </p:sp>
        <p:sp>
          <p:nvSpPr>
            <p:cNvPr id="58" name="TextBox 57">
              <a:extLst>
                <a:ext uri="{FF2B5EF4-FFF2-40B4-BE49-F238E27FC236}">
                  <a16:creationId xmlns:a16="http://schemas.microsoft.com/office/drawing/2014/main" id="{AB2C7F3C-86F6-4DBD-AE3C-8A3AB836F16B}"/>
                </a:ext>
              </a:extLst>
            </p:cNvPr>
            <p:cNvSpPr txBox="1"/>
            <p:nvPr/>
          </p:nvSpPr>
          <p:spPr>
            <a:xfrm>
              <a:off x="8471093" y="1248184"/>
              <a:ext cx="614380" cy="141257"/>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RemoteApp</a:t>
              </a:r>
            </a:p>
          </p:txBody>
        </p:sp>
        <p:sp>
          <p:nvSpPr>
            <p:cNvPr id="59" name="TextBox 58">
              <a:extLst>
                <a:ext uri="{FF2B5EF4-FFF2-40B4-BE49-F238E27FC236}">
                  <a16:creationId xmlns:a16="http://schemas.microsoft.com/office/drawing/2014/main" id="{2CA2484B-7C99-4D9E-A2D8-78BA6ABEB9AA}"/>
                </a:ext>
              </a:extLst>
            </p:cNvPr>
            <p:cNvSpPr txBox="1"/>
            <p:nvPr/>
          </p:nvSpPr>
          <p:spPr>
            <a:xfrm>
              <a:off x="7831254" y="1934068"/>
              <a:ext cx="1540166" cy="1384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10 Enterprise</a:t>
              </a:r>
            </a:p>
          </p:txBody>
        </p:sp>
        <p:sp>
          <p:nvSpPr>
            <p:cNvPr id="60" name="TextBox 59">
              <a:extLst>
                <a:ext uri="{FF2B5EF4-FFF2-40B4-BE49-F238E27FC236}">
                  <a16:creationId xmlns:a16="http://schemas.microsoft.com/office/drawing/2014/main" id="{FB59D7EF-E6CD-4090-8CCD-CDAEFB4C7A32}"/>
                </a:ext>
              </a:extLst>
            </p:cNvPr>
            <p:cNvSpPr txBox="1"/>
            <p:nvPr/>
          </p:nvSpPr>
          <p:spPr>
            <a:xfrm>
              <a:off x="7822726" y="2186735"/>
              <a:ext cx="1548693" cy="2769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Server </a:t>
              </a:r>
            </a:p>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2012 R2 and newer</a:t>
              </a:r>
            </a:p>
          </p:txBody>
        </p:sp>
        <p:sp>
          <p:nvSpPr>
            <p:cNvPr id="61" name="TextBox 60">
              <a:extLst>
                <a:ext uri="{FF2B5EF4-FFF2-40B4-BE49-F238E27FC236}">
                  <a16:creationId xmlns:a16="http://schemas.microsoft.com/office/drawing/2014/main" id="{6AA30F07-0328-44E3-B51D-D9787E6C8331}"/>
                </a:ext>
              </a:extLst>
            </p:cNvPr>
            <p:cNvSpPr txBox="1"/>
            <p:nvPr/>
          </p:nvSpPr>
          <p:spPr>
            <a:xfrm>
              <a:off x="7831255" y="1565756"/>
              <a:ext cx="1383746" cy="2769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10 Enterprise multi-session</a:t>
              </a:r>
            </a:p>
          </p:txBody>
        </p:sp>
        <p:pic>
          <p:nvPicPr>
            <p:cNvPr id="62" name="Picture 61">
              <a:extLst>
                <a:ext uri="{FF2B5EF4-FFF2-40B4-BE49-F238E27FC236}">
                  <a16:creationId xmlns:a16="http://schemas.microsoft.com/office/drawing/2014/main" id="{6458C510-31C0-4039-81BA-4767FA19B0D9}"/>
                </a:ext>
              </a:extLst>
            </p:cNvPr>
            <p:cNvPicPr>
              <a:picLocks noChangeAspect="1"/>
            </p:cNvPicPr>
            <p:nvPr/>
          </p:nvPicPr>
          <p:blipFill>
            <a:blip r:embed="rId19">
              <a:duotone>
                <a:prstClr val="black"/>
                <a:schemeClr val="tx2">
                  <a:tint val="45000"/>
                  <a:satMod val="400000"/>
                </a:schemeClr>
              </a:duotone>
              <a:lum bright="20000"/>
            </a:blip>
            <a:stretch>
              <a:fillRect/>
            </a:stretch>
          </p:blipFill>
          <p:spPr>
            <a:xfrm>
              <a:off x="8630681" y="991368"/>
              <a:ext cx="261257" cy="195635"/>
            </a:xfrm>
            <a:prstGeom prst="rect">
              <a:avLst/>
            </a:prstGeom>
          </p:spPr>
        </p:pic>
        <p:sp>
          <p:nvSpPr>
            <p:cNvPr id="63" name="Rectangle: Rounded Corners 62">
              <a:extLst>
                <a:ext uri="{FF2B5EF4-FFF2-40B4-BE49-F238E27FC236}">
                  <a16:creationId xmlns:a16="http://schemas.microsoft.com/office/drawing/2014/main" id="{492E169F-E86B-450E-8BCF-50E04F6D929E}"/>
                </a:ext>
              </a:extLst>
            </p:cNvPr>
            <p:cNvSpPr/>
            <p:nvPr/>
          </p:nvSpPr>
          <p:spPr bwMode="auto">
            <a:xfrm>
              <a:off x="7239388" y="764687"/>
              <a:ext cx="2132788" cy="2114610"/>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549C5BCC-4572-4284-A569-79F72E5A2E30}"/>
                </a:ext>
              </a:extLst>
            </p:cNvPr>
            <p:cNvSpPr txBox="1"/>
            <p:nvPr/>
          </p:nvSpPr>
          <p:spPr>
            <a:xfrm>
              <a:off x="7379676" y="698619"/>
              <a:ext cx="1760733" cy="152349"/>
            </a:xfrm>
            <a:prstGeom prst="rect">
              <a:avLst/>
            </a:prstGeom>
            <a:solidFill>
              <a:schemeClr val="bg1"/>
            </a:solidFill>
          </p:spPr>
          <p:txBody>
            <a:bodyPr wrap="square" lIns="0" tIns="0" rIns="0" bIns="0" rtlCol="0" anchor="ctr">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Semibold"/>
                  <a:ea typeface="+mn-ea"/>
                  <a:cs typeface="+mn-cs"/>
                </a:rPr>
                <a:t>Desktops and remote apps</a:t>
              </a:r>
            </a:p>
          </p:txBody>
        </p:sp>
        <p:grpSp>
          <p:nvGrpSpPr>
            <p:cNvPr id="65" name="Group 64">
              <a:extLst>
                <a:ext uri="{FF2B5EF4-FFF2-40B4-BE49-F238E27FC236}">
                  <a16:creationId xmlns:a16="http://schemas.microsoft.com/office/drawing/2014/main" id="{0680CDE3-E1F7-4D15-8D61-9EC58B620221}"/>
                </a:ext>
              </a:extLst>
            </p:cNvPr>
            <p:cNvGrpSpPr/>
            <p:nvPr/>
          </p:nvGrpSpPr>
          <p:grpSpPr>
            <a:xfrm>
              <a:off x="9754472" y="704705"/>
              <a:ext cx="2132788" cy="2174592"/>
              <a:chOff x="9402416" y="704703"/>
              <a:chExt cx="2132788" cy="2174592"/>
            </a:xfrm>
          </p:grpSpPr>
          <p:sp>
            <p:nvSpPr>
              <p:cNvPr id="72" name="Rectangle: Rounded Corners 71">
                <a:extLst>
                  <a:ext uri="{FF2B5EF4-FFF2-40B4-BE49-F238E27FC236}">
                    <a16:creationId xmlns:a16="http://schemas.microsoft.com/office/drawing/2014/main" id="{5B277F98-1A2E-4232-A6F7-85272014865F}"/>
                  </a:ext>
                </a:extLst>
              </p:cNvPr>
              <p:cNvSpPr/>
              <p:nvPr/>
            </p:nvSpPr>
            <p:spPr bwMode="auto">
              <a:xfrm>
                <a:off x="9402416" y="764686"/>
                <a:ext cx="2132788" cy="2114609"/>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06ED3C8E-FA30-46C4-8F28-72811EB92D60}"/>
                  </a:ext>
                </a:extLst>
              </p:cNvPr>
              <p:cNvSpPr/>
              <p:nvPr/>
            </p:nvSpPr>
            <p:spPr>
              <a:xfrm>
                <a:off x="9938308" y="1905867"/>
                <a:ext cx="1391711" cy="347146"/>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management and identity </a:t>
                </a:r>
              </a:p>
            </p:txBody>
          </p:sp>
          <p:sp>
            <p:nvSpPr>
              <p:cNvPr id="74" name="Rectangle 73">
                <a:extLst>
                  <a:ext uri="{FF2B5EF4-FFF2-40B4-BE49-F238E27FC236}">
                    <a16:creationId xmlns:a16="http://schemas.microsoft.com/office/drawing/2014/main" id="{88747BC5-0D55-4BC8-8045-BA10641A9F38}"/>
                  </a:ext>
                </a:extLst>
              </p:cNvPr>
              <p:cNvSpPr/>
              <p:nvPr/>
            </p:nvSpPr>
            <p:spPr>
              <a:xfrm>
                <a:off x="9937888" y="936758"/>
                <a:ext cx="1505513" cy="347146"/>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Image, app, and profile management</a:t>
                </a:r>
              </a:p>
            </p:txBody>
          </p:sp>
          <p:sp>
            <p:nvSpPr>
              <p:cNvPr id="75" name="Rectangle 74">
                <a:extLst>
                  <a:ext uri="{FF2B5EF4-FFF2-40B4-BE49-F238E27FC236}">
                    <a16:creationId xmlns:a16="http://schemas.microsoft.com/office/drawing/2014/main" id="{37195281-5D76-463E-BE6E-FB9B9410D3B0}"/>
                  </a:ext>
                </a:extLst>
              </p:cNvPr>
              <p:cNvSpPr/>
              <p:nvPr/>
            </p:nvSpPr>
            <p:spPr>
              <a:xfrm>
                <a:off x="9947168" y="2503675"/>
                <a:ext cx="1218269" cy="219740"/>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 policies</a:t>
                </a:r>
              </a:p>
            </p:txBody>
          </p:sp>
          <p:sp>
            <p:nvSpPr>
              <p:cNvPr id="76" name="Rectangle 75">
                <a:extLst>
                  <a:ext uri="{FF2B5EF4-FFF2-40B4-BE49-F238E27FC236}">
                    <a16:creationId xmlns:a16="http://schemas.microsoft.com/office/drawing/2014/main" id="{9D32176A-C7FF-4DE6-8252-EC8F637EBCAC}"/>
                  </a:ext>
                </a:extLst>
              </p:cNvPr>
              <p:cNvSpPr/>
              <p:nvPr/>
            </p:nvSpPr>
            <p:spPr>
              <a:xfrm>
                <a:off x="9947168" y="1402516"/>
                <a:ext cx="1412198" cy="347146"/>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density, VM sizing, and scaling policies</a:t>
                </a:r>
              </a:p>
            </p:txBody>
          </p:sp>
          <p:pic>
            <p:nvPicPr>
              <p:cNvPr id="77" name="Graphic 76" descr="Group of people">
                <a:extLst>
                  <a:ext uri="{FF2B5EF4-FFF2-40B4-BE49-F238E27FC236}">
                    <a16:creationId xmlns:a16="http://schemas.microsoft.com/office/drawing/2014/main" id="{EEED4E57-6855-4D1C-87E2-6BD4AA2254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26597" y="1894378"/>
                <a:ext cx="347146" cy="347146"/>
              </a:xfrm>
              <a:prstGeom prst="rect">
                <a:avLst/>
              </a:prstGeom>
            </p:spPr>
          </p:pic>
          <p:pic>
            <p:nvPicPr>
              <p:cNvPr id="78" name="Graphic 77" descr="Puzzle pieces">
                <a:extLst>
                  <a:ext uri="{FF2B5EF4-FFF2-40B4-BE49-F238E27FC236}">
                    <a16:creationId xmlns:a16="http://schemas.microsoft.com/office/drawing/2014/main" id="{E11DEDB4-D534-4A23-8D49-EFF42C0F607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26598" y="870493"/>
                <a:ext cx="395822" cy="395822"/>
              </a:xfrm>
              <a:prstGeom prst="rect">
                <a:avLst/>
              </a:prstGeom>
            </p:spPr>
          </p:pic>
          <p:pic>
            <p:nvPicPr>
              <p:cNvPr id="79" name="Graphic 78" descr="Server">
                <a:extLst>
                  <a:ext uri="{FF2B5EF4-FFF2-40B4-BE49-F238E27FC236}">
                    <a16:creationId xmlns:a16="http://schemas.microsoft.com/office/drawing/2014/main" id="{DA187365-886B-4AF0-8132-2B1073F004A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496423" y="2367625"/>
                <a:ext cx="437716" cy="437716"/>
              </a:xfrm>
              <a:prstGeom prst="rect">
                <a:avLst/>
              </a:prstGeom>
            </p:spPr>
          </p:pic>
          <p:pic>
            <p:nvPicPr>
              <p:cNvPr id="80" name="Graphic 79" descr="Bar graph with upward trend">
                <a:extLst>
                  <a:ext uri="{FF2B5EF4-FFF2-40B4-BE49-F238E27FC236}">
                    <a16:creationId xmlns:a16="http://schemas.microsoft.com/office/drawing/2014/main" id="{69051577-660D-42E8-8655-0A7C23B1ED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517107" y="1392416"/>
                <a:ext cx="375861" cy="375861"/>
              </a:xfrm>
              <a:prstGeom prst="rect">
                <a:avLst/>
              </a:prstGeom>
            </p:spPr>
          </p:pic>
          <p:sp>
            <p:nvSpPr>
              <p:cNvPr id="81" name="TextBox 80">
                <a:extLst>
                  <a:ext uri="{FF2B5EF4-FFF2-40B4-BE49-F238E27FC236}">
                    <a16:creationId xmlns:a16="http://schemas.microsoft.com/office/drawing/2014/main" id="{DF0907FE-B69C-448E-B604-9576D14CD659}"/>
                  </a:ext>
                </a:extLst>
              </p:cNvPr>
              <p:cNvSpPr txBox="1"/>
              <p:nvPr/>
            </p:nvSpPr>
            <p:spPr>
              <a:xfrm>
                <a:off x="9573845" y="704703"/>
                <a:ext cx="1684802" cy="152349"/>
              </a:xfrm>
              <a:prstGeom prst="rect">
                <a:avLst/>
              </a:prstGeom>
              <a:solidFill>
                <a:schemeClr val="bg1"/>
              </a:solidFill>
            </p:spPr>
            <p:txBody>
              <a:bodyPr wrap="square" lIns="0" tIns="0" rIns="0" bIns="0" rtlCol="0" anchor="ctr">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Semibold"/>
                    <a:ea typeface="+mn-ea"/>
                    <a:cs typeface="+mn-cs"/>
                  </a:rPr>
                  <a:t>Management and policies</a:t>
                </a:r>
              </a:p>
            </p:txBody>
          </p:sp>
        </p:grpSp>
        <p:pic>
          <p:nvPicPr>
            <p:cNvPr id="66" name="Picture 65">
              <a:extLst>
                <a:ext uri="{FF2B5EF4-FFF2-40B4-BE49-F238E27FC236}">
                  <a16:creationId xmlns:a16="http://schemas.microsoft.com/office/drawing/2014/main" id="{FFC94B5C-349E-42DC-80B1-DD7670A11504}"/>
                </a:ext>
              </a:extLst>
            </p:cNvPr>
            <p:cNvPicPr>
              <a:picLocks noChangeAspect="1"/>
            </p:cNvPicPr>
            <p:nvPr/>
          </p:nvPicPr>
          <p:blipFill>
            <a:blip r:embed="rId28">
              <a:duotone>
                <a:prstClr val="black"/>
                <a:srgbClr val="0078D3">
                  <a:tint val="45000"/>
                  <a:satMod val="400000"/>
                </a:srgbClr>
              </a:duotone>
              <a:lum bright="20000"/>
            </a:blip>
            <a:stretch>
              <a:fillRect/>
            </a:stretch>
          </p:blipFill>
          <p:spPr>
            <a:xfrm>
              <a:off x="7663873" y="927972"/>
              <a:ext cx="317708" cy="317708"/>
            </a:xfrm>
            <a:prstGeom prst="rect">
              <a:avLst/>
            </a:prstGeom>
          </p:spPr>
        </p:pic>
        <p:sp>
          <p:nvSpPr>
            <p:cNvPr id="67" name="TextBox 66">
              <a:extLst>
                <a:ext uri="{FF2B5EF4-FFF2-40B4-BE49-F238E27FC236}">
                  <a16:creationId xmlns:a16="http://schemas.microsoft.com/office/drawing/2014/main" id="{56AC9A15-DB49-4AE0-9023-7C29C346F428}"/>
                </a:ext>
              </a:extLst>
            </p:cNvPr>
            <p:cNvSpPr txBox="1"/>
            <p:nvPr/>
          </p:nvSpPr>
          <p:spPr>
            <a:xfrm>
              <a:off x="7461063" y="1245680"/>
              <a:ext cx="723327" cy="141257"/>
            </a:xfrm>
            <a:prstGeom prst="rect">
              <a:avLst/>
            </a:prstGeom>
            <a:noFill/>
          </p:spPr>
          <p:txBody>
            <a:bodyPr wrap="square" lIns="0" tIns="0" rIns="0" bIns="0" rtlCol="0" anchor="ctr">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Full Desktop</a:t>
              </a:r>
            </a:p>
          </p:txBody>
        </p:sp>
        <p:pic>
          <p:nvPicPr>
            <p:cNvPr id="68" name="Picture 67">
              <a:extLst>
                <a:ext uri="{FF2B5EF4-FFF2-40B4-BE49-F238E27FC236}">
                  <a16:creationId xmlns:a16="http://schemas.microsoft.com/office/drawing/2014/main" id="{0D87C4A6-E738-4C87-A2CF-C5DA4F58ADAD}"/>
                </a:ext>
              </a:extLst>
            </p:cNvPr>
            <p:cNvPicPr>
              <a:picLocks noChangeAspect="1"/>
            </p:cNvPicPr>
            <p:nvPr/>
          </p:nvPicPr>
          <p:blipFill>
            <a:blip r:embed="rId29">
              <a:duotone>
                <a:prstClr val="black"/>
                <a:schemeClr val="tx2">
                  <a:tint val="45000"/>
                  <a:satMod val="400000"/>
                </a:schemeClr>
              </a:duotone>
              <a:lum bright="20000"/>
            </a:blip>
            <a:stretch>
              <a:fillRect/>
            </a:stretch>
          </p:blipFill>
          <p:spPr>
            <a:xfrm>
              <a:off x="7350748" y="1884581"/>
              <a:ext cx="249143" cy="249143"/>
            </a:xfrm>
            <a:prstGeom prst="rect">
              <a:avLst/>
            </a:prstGeom>
          </p:spPr>
        </p:pic>
        <p:pic>
          <p:nvPicPr>
            <p:cNvPr id="69" name="Picture 68">
              <a:extLst>
                <a:ext uri="{FF2B5EF4-FFF2-40B4-BE49-F238E27FC236}">
                  <a16:creationId xmlns:a16="http://schemas.microsoft.com/office/drawing/2014/main" id="{C63EEB5E-7A9E-4A12-9FFB-FCEEE5B15195}"/>
                </a:ext>
              </a:extLst>
            </p:cNvPr>
            <p:cNvPicPr>
              <a:picLocks noChangeAspect="1"/>
            </p:cNvPicPr>
            <p:nvPr/>
          </p:nvPicPr>
          <p:blipFill>
            <a:blip r:embed="rId30">
              <a:duotone>
                <a:prstClr val="black"/>
                <a:schemeClr val="tx2">
                  <a:tint val="45000"/>
                  <a:satMod val="400000"/>
                </a:schemeClr>
              </a:duotone>
              <a:lum bright="20000"/>
            </a:blip>
            <a:stretch>
              <a:fillRect/>
            </a:stretch>
          </p:blipFill>
          <p:spPr>
            <a:xfrm>
              <a:off x="7331925" y="1556055"/>
              <a:ext cx="309298" cy="309298"/>
            </a:xfrm>
            <a:prstGeom prst="rect">
              <a:avLst/>
            </a:prstGeom>
          </p:spPr>
        </p:pic>
        <p:pic>
          <p:nvPicPr>
            <p:cNvPr id="70" name="Picture 69">
              <a:extLst>
                <a:ext uri="{FF2B5EF4-FFF2-40B4-BE49-F238E27FC236}">
                  <a16:creationId xmlns:a16="http://schemas.microsoft.com/office/drawing/2014/main" id="{5348E5C8-51C8-4267-9FA4-B3B2B6E38FAB}"/>
                </a:ext>
              </a:extLst>
            </p:cNvPr>
            <p:cNvPicPr>
              <a:picLocks noChangeAspect="1"/>
            </p:cNvPicPr>
            <p:nvPr/>
          </p:nvPicPr>
          <p:blipFill>
            <a:blip r:embed="rId29">
              <a:duotone>
                <a:prstClr val="black"/>
                <a:schemeClr val="tx2">
                  <a:tint val="45000"/>
                  <a:satMod val="400000"/>
                </a:schemeClr>
              </a:duotone>
              <a:lum bright="20000"/>
            </a:blip>
            <a:stretch>
              <a:fillRect/>
            </a:stretch>
          </p:blipFill>
          <p:spPr>
            <a:xfrm>
              <a:off x="7350496" y="2544800"/>
              <a:ext cx="249143" cy="249143"/>
            </a:xfrm>
            <a:prstGeom prst="rect">
              <a:avLst/>
            </a:prstGeom>
          </p:spPr>
        </p:pic>
        <p:pic>
          <p:nvPicPr>
            <p:cNvPr id="71" name="Picture 70">
              <a:extLst>
                <a:ext uri="{FF2B5EF4-FFF2-40B4-BE49-F238E27FC236}">
                  <a16:creationId xmlns:a16="http://schemas.microsoft.com/office/drawing/2014/main" id="{C05D70A4-7AC0-4703-925B-10D4F922B230}"/>
                </a:ext>
              </a:extLst>
            </p:cNvPr>
            <p:cNvPicPr>
              <a:picLocks noChangeAspect="1"/>
            </p:cNvPicPr>
            <p:nvPr/>
          </p:nvPicPr>
          <p:blipFill>
            <a:blip r:embed="rId30">
              <a:duotone>
                <a:prstClr val="black"/>
                <a:schemeClr val="tx2">
                  <a:tint val="45000"/>
                  <a:satMod val="400000"/>
                </a:schemeClr>
              </a:duotone>
              <a:lum bright="20000"/>
            </a:blip>
            <a:stretch>
              <a:fillRect/>
            </a:stretch>
          </p:blipFill>
          <p:spPr>
            <a:xfrm>
              <a:off x="7335145" y="2168884"/>
              <a:ext cx="309298" cy="309298"/>
            </a:xfrm>
            <a:prstGeom prst="rect">
              <a:avLst/>
            </a:prstGeom>
          </p:spPr>
        </p:pic>
      </p:grpSp>
    </p:spTree>
    <p:extLst>
      <p:ext uri="{BB962C8B-B14F-4D97-AF65-F5344CB8AC3E}">
        <p14:creationId xmlns:p14="http://schemas.microsoft.com/office/powerpoint/2010/main" val="12342816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Lst>
          </p:cNvPr>
          <p:cNvSpPr/>
          <p:nvPr/>
        </p:nvSpPr>
        <p:spPr>
          <a:xfrm>
            <a:off x="5718804" y="2145362"/>
            <a:ext cx="684370" cy="540153"/>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a:t>Storage options in WVD </a:t>
            </a:r>
          </a:p>
        </p:txBody>
      </p:sp>
      <p:sp>
        <p:nvSpPr>
          <p:cNvPr id="697" name="Arrow: Right 696">
            <a:extLst>
              <a:ext uri="{FF2B5EF4-FFF2-40B4-BE49-F238E27FC236}">
                <a16:creationId xmlns:a16="http://schemas.microsoft.com/office/drawing/2014/main" id="{87D99E15-6432-41B3-BCEC-8ABA0E581B02}"/>
              </a:ext>
            </a:extLst>
          </p:cNvPr>
          <p:cNvSpPr/>
          <p:nvPr/>
        </p:nvSpPr>
        <p:spPr>
          <a:xfrm rot="8064374">
            <a:off x="5717919" y="4599524"/>
            <a:ext cx="714816" cy="540153"/>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403175" y="4922383"/>
            <a:ext cx="5359291" cy="1491187"/>
          </a:xfrm>
          <a:prstGeom prst="rect">
            <a:avLst/>
          </a:prstGeom>
          <a:ln w="6350">
            <a:solidFill>
              <a:schemeClr val="bg1">
                <a:lumMod val="75000"/>
              </a:schemeClr>
            </a:solidFill>
          </a:ln>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100000"/>
              </a:lnSpc>
              <a:spcBef>
                <a:spcPts val="588"/>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j-ea"/>
                <a:cs typeface="+mj-cs"/>
              </a:rPr>
              <a:t>Dependencies </a:t>
            </a:r>
            <a:endParaRPr kumimoji="0" lang="en-US" sz="1765" b="0" i="0" u="none" strike="noStrike" kern="1200" cap="none" spc="0" normalizeH="0" baseline="0" noProof="0">
              <a:ln>
                <a:noFill/>
              </a:ln>
              <a:solidFill>
                <a:srgbClr val="282828"/>
              </a:solidFill>
              <a:effectLst/>
              <a:uLnTx/>
              <a:uFillTx/>
              <a:latin typeface="Segoe UI"/>
              <a:ea typeface="+mj-ea"/>
              <a:cs typeface="+mj-cs"/>
            </a:endParaRPr>
          </a:p>
          <a:p>
            <a:pPr marL="507330" marR="0" lvl="0" indent="-342370"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j-ea"/>
                <a:cs typeface="+mj-cs"/>
              </a:rPr>
              <a:t>On prem AD integration </a:t>
            </a:r>
          </a:p>
          <a:p>
            <a:pPr marL="507330" marR="0" lvl="0" indent="-342370"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j-ea"/>
                <a:cs typeface="+mj-cs"/>
              </a:rPr>
              <a:t>Premium Files rollout (overlap in hero regions)</a:t>
            </a:r>
          </a:p>
          <a:p>
            <a:pPr marL="507330" marR="0" lvl="0" indent="-342370" algn="l" defTabSz="896386"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568" b="0" i="0" u="none" strike="noStrike" kern="1200" cap="none" spc="0" normalizeH="0" baseline="0" noProof="0">
                <a:ln>
                  <a:noFill/>
                </a:ln>
                <a:solidFill>
                  <a:srgbClr val="282828"/>
                </a:solidFill>
                <a:effectLst/>
                <a:uLnTx/>
                <a:uFillTx/>
                <a:latin typeface="Segoe UI"/>
                <a:ea typeface="+mj-ea"/>
                <a:cs typeface="+mj-cs"/>
              </a:rPr>
              <a:t>AADS integration</a:t>
            </a:r>
          </a:p>
        </p:txBody>
      </p:sp>
      <p:grpSp>
        <p:nvGrpSpPr>
          <p:cNvPr id="812" name="Group 811">
            <a:extLst>
              <a:ext uri="{FF2B5EF4-FFF2-40B4-BE49-F238E27FC236}">
                <a16:creationId xmlns:a16="http://schemas.microsoft.com/office/drawing/2014/main" id="{E378942A-8429-414B-A6A3-2381BFD2106B}"/>
              </a:ext>
            </a:extLst>
          </p:cNvPr>
          <p:cNvGrpSpPr/>
          <p:nvPr/>
        </p:nvGrpSpPr>
        <p:grpSpPr>
          <a:xfrm>
            <a:off x="475823" y="1213835"/>
            <a:ext cx="5238886" cy="2403207"/>
            <a:chOff x="485363" y="1237678"/>
            <a:chExt cx="5343937" cy="2451396"/>
          </a:xfrm>
        </p:grpSpPr>
        <p:sp>
          <p:nvSpPr>
            <p:cNvPr id="104" name="Rectangle 103">
              <a:extLst>
                <a:ext uri="{FF2B5EF4-FFF2-40B4-BE49-F238E27FC236}">
                  <a16:creationId xmlns:a16="http://schemas.microsoft.com/office/drawing/2014/main" id="{C75774B4-5032-445B-8836-422EBD78DD5F}"/>
                </a:ext>
              </a:extLst>
            </p:cNvPr>
            <p:cNvSpPr/>
            <p:nvPr/>
          </p:nvSpPr>
          <p:spPr>
            <a:xfrm>
              <a:off x="485363" y="1237678"/>
              <a:ext cx="5343937" cy="2451396"/>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282828"/>
                  </a:solidFill>
                  <a:effectLst/>
                  <a:uLnTx/>
                  <a:uFillTx/>
                  <a:latin typeface="Segoe UI Semibold"/>
                  <a:ea typeface="+mn-ea"/>
                  <a:cs typeface="+mn-cs"/>
                </a:rPr>
                <a:t>Classic VDI VM</a:t>
              </a:r>
            </a:p>
          </p:txBody>
        </p:sp>
        <p:sp>
          <p:nvSpPr>
            <p:cNvPr id="109" name="TextBox 108">
              <a:extLst>
                <a:ext uri="{FF2B5EF4-FFF2-40B4-BE49-F238E27FC236}">
                  <a16:creationId xmlns:a16="http://schemas.microsoft.com/office/drawing/2014/main" id="{2D3DC37A-1086-46C3-A0EB-3044A9202C40}"/>
                </a:ext>
              </a:extLst>
            </p:cNvPr>
            <p:cNvSpPr txBox="1"/>
            <p:nvPr/>
          </p:nvSpPr>
          <p:spPr>
            <a:xfrm>
              <a:off x="932273" y="1539695"/>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cxnSp>
          <p:nvCxnSpPr>
            <p:cNvPr id="111" name="Straight Arrow Connector 110">
              <a:extLst>
                <a:ext uri="{FF2B5EF4-FFF2-40B4-BE49-F238E27FC236}">
                  <a16:creationId xmlns:a16="http://schemas.microsoft.com/office/drawing/2014/main" id="{715FAC59-8E5C-4AF1-A3A4-0F537B1ABB7F}"/>
                </a:ext>
              </a:extLst>
            </p:cNvPr>
            <p:cNvCxnSpPr>
              <a:cxnSpLocks/>
            </p:cNvCxnSpPr>
            <p:nvPr/>
          </p:nvCxnSpPr>
          <p:spPr>
            <a:xfrm>
              <a:off x="1148245" y="2308118"/>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19" name="TextBox 118">
              <a:extLst>
                <a:ext uri="{FF2B5EF4-FFF2-40B4-BE49-F238E27FC236}">
                  <a16:creationId xmlns:a16="http://schemas.microsoft.com/office/drawing/2014/main" id="{C9C96109-C5DE-47B4-A702-9E3B929DD15B}"/>
                </a:ext>
              </a:extLst>
            </p:cNvPr>
            <p:cNvSpPr txBox="1"/>
            <p:nvPr/>
          </p:nvSpPr>
          <p:spPr>
            <a:xfrm>
              <a:off x="505691" y="3131908"/>
              <a:ext cx="1285108"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Temporary Disk</a:t>
              </a:r>
            </a:p>
          </p:txBody>
        </p:sp>
        <p:cxnSp>
          <p:nvCxnSpPr>
            <p:cNvPr id="122" name="Straight Arrow Connector 121">
              <a:extLst>
                <a:ext uri="{FF2B5EF4-FFF2-40B4-BE49-F238E27FC236}">
                  <a16:creationId xmlns:a16="http://schemas.microsoft.com/office/drawing/2014/main" id="{0C37C11D-9CBB-4601-87A3-E0D5539F1786}"/>
                </a:ext>
              </a:extLst>
            </p:cNvPr>
            <p:cNvCxnSpPr>
              <a:cxnSpLocks/>
            </p:cNvCxnSpPr>
            <p:nvPr/>
          </p:nvCxnSpPr>
          <p:spPr>
            <a:xfrm>
              <a:off x="1480429"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24" name="TextBox 123">
              <a:extLst>
                <a:ext uri="{FF2B5EF4-FFF2-40B4-BE49-F238E27FC236}">
                  <a16:creationId xmlns:a16="http://schemas.microsoft.com/office/drawing/2014/main" id="{FA890F56-B11F-4E1E-A96B-8FB6CD83A638}"/>
                </a:ext>
              </a:extLst>
            </p:cNvPr>
            <p:cNvSpPr txBox="1"/>
            <p:nvPr/>
          </p:nvSpPr>
          <p:spPr>
            <a:xfrm>
              <a:off x="2032960" y="3131908"/>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Data Disks</a:t>
              </a:r>
            </a:p>
          </p:txBody>
        </p:sp>
        <p:sp>
          <p:nvSpPr>
            <p:cNvPr id="135" name="Rectangle 134">
              <a:extLst>
                <a:ext uri="{FF2B5EF4-FFF2-40B4-BE49-F238E27FC236}">
                  <a16:creationId xmlns:a16="http://schemas.microsoft.com/office/drawing/2014/main" id="{AAB8737A-1F11-403C-B9DF-7F4E472219AA}"/>
                </a:ext>
              </a:extLst>
            </p:cNvPr>
            <p:cNvSpPr/>
            <p:nvPr/>
          </p:nvSpPr>
          <p:spPr>
            <a:xfrm>
              <a:off x="1943101" y="247318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cxnSp>
          <p:nvCxnSpPr>
            <p:cNvPr id="136" name="Straight Arrow Connector 135">
              <a:extLst>
                <a:ext uri="{FF2B5EF4-FFF2-40B4-BE49-F238E27FC236}">
                  <a16:creationId xmlns:a16="http://schemas.microsoft.com/office/drawing/2014/main" id="{1D845A41-34B6-4D65-9E68-061D36D3D945}"/>
                </a:ext>
              </a:extLst>
            </p:cNvPr>
            <p:cNvCxnSpPr>
              <a:cxnSpLocks/>
            </p:cNvCxnSpPr>
            <p:nvPr/>
          </p:nvCxnSpPr>
          <p:spPr>
            <a:xfrm>
              <a:off x="1480429" y="2206562"/>
              <a:ext cx="424571" cy="241225"/>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a:extLst>
                <a:ext uri="{FF2B5EF4-FFF2-40B4-BE49-F238E27FC236}">
                  <a16:creationId xmlns:a16="http://schemas.microsoft.com/office/drawing/2014/main" id="{218AA88A-D9D3-4862-AFD4-CE813DAAB1D4}"/>
                </a:ext>
              </a:extLst>
            </p:cNvPr>
            <p:cNvCxnSpPr>
              <a:cxnSpLocks/>
            </p:cNvCxnSpPr>
            <p:nvPr/>
          </p:nvCxnSpPr>
          <p:spPr>
            <a:xfrm>
              <a:off x="2782533"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0" name="TextBox 139">
              <a:extLst>
                <a:ext uri="{FF2B5EF4-FFF2-40B4-BE49-F238E27FC236}">
                  <a16:creationId xmlns:a16="http://schemas.microsoft.com/office/drawing/2014/main" id="{98CDDEC9-60D6-4521-B46C-BC1B80AB6EAF}"/>
                </a:ext>
              </a:extLst>
            </p:cNvPr>
            <p:cNvSpPr txBox="1"/>
            <p:nvPr/>
          </p:nvSpPr>
          <p:spPr>
            <a:xfrm>
              <a:off x="2133717" y="1539695"/>
              <a:ext cx="769926"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OS Disk</a:t>
              </a:r>
            </a:p>
          </p:txBody>
        </p:sp>
        <p:sp>
          <p:nvSpPr>
            <p:cNvPr id="141" name="Rectangle 140">
              <a:extLst>
                <a:ext uri="{FF2B5EF4-FFF2-40B4-BE49-F238E27FC236}">
                  <a16:creationId xmlns:a16="http://schemas.microsoft.com/office/drawing/2014/main" id="{7E7BAD9F-E8E3-43FC-965D-1C5724700F42}"/>
                </a:ext>
              </a:extLst>
            </p:cNvPr>
            <p:cNvSpPr/>
            <p:nvPr/>
          </p:nvSpPr>
          <p:spPr>
            <a:xfrm>
              <a:off x="3692874" y="1768337"/>
              <a:ext cx="1920525" cy="1648678"/>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281" name="TextBox 280">
              <a:extLst>
                <a:ext uri="{FF2B5EF4-FFF2-40B4-BE49-F238E27FC236}">
                  <a16:creationId xmlns:a16="http://schemas.microsoft.com/office/drawing/2014/main" id="{3590EEC5-EF62-47B6-806E-2ECD573D28CD}"/>
                </a:ext>
              </a:extLst>
            </p:cNvPr>
            <p:cNvSpPr txBox="1"/>
            <p:nvPr/>
          </p:nvSpPr>
          <p:spPr>
            <a:xfrm>
              <a:off x="3972099" y="3417019"/>
              <a:ext cx="1362074" cy="250434"/>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Azure Storage</a:t>
              </a:r>
            </a:p>
          </p:txBody>
        </p:sp>
        <p:sp>
          <p:nvSpPr>
            <p:cNvPr id="282" name="TextBox 281">
              <a:extLst>
                <a:ext uri="{FF2B5EF4-FFF2-40B4-BE49-F238E27FC236}">
                  <a16:creationId xmlns:a16="http://schemas.microsoft.com/office/drawing/2014/main" id="{ACDC12A0-AE6E-4F87-B2B2-666E4ADB19EE}"/>
                </a:ext>
              </a:extLst>
            </p:cNvPr>
            <p:cNvSpPr txBox="1"/>
            <p:nvPr/>
          </p:nvSpPr>
          <p:spPr>
            <a:xfrm>
              <a:off x="4519375" y="1970448"/>
              <a:ext cx="1016822"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Page Blob</a:t>
              </a:r>
            </a:p>
          </p:txBody>
        </p:sp>
        <p:cxnSp>
          <p:nvCxnSpPr>
            <p:cNvPr id="285" name="Straight Arrow Connector 284">
              <a:extLst>
                <a:ext uri="{FF2B5EF4-FFF2-40B4-BE49-F238E27FC236}">
                  <a16:creationId xmlns:a16="http://schemas.microsoft.com/office/drawing/2014/main" id="{E3ACDB10-D8C4-46C5-A1BE-809F34FA334B}"/>
                </a:ext>
              </a:extLst>
            </p:cNvPr>
            <p:cNvCxnSpPr>
              <a:cxnSpLocks/>
            </p:cNvCxnSpPr>
            <p:nvPr/>
          </p:nvCxnSpPr>
          <p:spPr>
            <a:xfrm>
              <a:off x="2957600" y="26937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a:extLst>
                <a:ext uri="{FF2B5EF4-FFF2-40B4-BE49-F238E27FC236}">
                  <a16:creationId xmlns:a16="http://schemas.microsoft.com/office/drawing/2014/main" id="{2F3C4384-5DCD-4068-B783-88B9BC32E4D8}"/>
                </a:ext>
              </a:extLst>
            </p:cNvPr>
            <p:cNvCxnSpPr>
              <a:cxnSpLocks/>
            </p:cNvCxnSpPr>
            <p:nvPr/>
          </p:nvCxnSpPr>
          <p:spPr>
            <a:xfrm>
              <a:off x="2957600" y="286516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a:extLst>
                <a:ext uri="{FF2B5EF4-FFF2-40B4-BE49-F238E27FC236}">
                  <a16:creationId xmlns:a16="http://schemas.microsoft.com/office/drawing/2014/main" id="{1F73839D-5C46-4E5C-9B2B-93D91AA12BD5}"/>
                </a:ext>
              </a:extLst>
            </p:cNvPr>
            <p:cNvCxnSpPr>
              <a:cxnSpLocks/>
            </p:cNvCxnSpPr>
            <p:nvPr/>
          </p:nvCxnSpPr>
          <p:spPr>
            <a:xfrm>
              <a:off x="2957600" y="30366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18" name="network_3" title="Icon of a server connected to a network">
              <a:extLst>
                <a:ext uri="{FF2B5EF4-FFF2-40B4-BE49-F238E27FC236}">
                  <a16:creationId xmlns:a16="http://schemas.microsoft.com/office/drawing/2014/main" id="{32CCEEBE-61BC-48C5-9BC3-F40A45E75984}"/>
                </a:ext>
              </a:extLst>
            </p:cNvPr>
            <p:cNvSpPr>
              <a:spLocks noChangeAspect="1" noEditPoints="1"/>
            </p:cNvSpPr>
            <p:nvPr/>
          </p:nvSpPr>
          <p:spPr bwMode="auto">
            <a:xfrm>
              <a:off x="2242838" y="259143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723" name="desktop" title="a desktop PC">
              <a:extLst>
                <a:ext uri="{FF2B5EF4-FFF2-40B4-BE49-F238E27FC236}">
                  <a16:creationId xmlns:a16="http://schemas.microsoft.com/office/drawing/2014/main" id="{9D6A2A68-6B93-45DA-A63D-0194696B5486}"/>
                </a:ext>
              </a:extLst>
            </p:cNvPr>
            <p:cNvSpPr>
              <a:spLocks noChangeAspect="1" noEditPoints="1"/>
            </p:cNvSpPr>
            <p:nvPr/>
          </p:nvSpPr>
          <p:spPr bwMode="auto">
            <a:xfrm>
              <a:off x="928688" y="184111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1D50C64-E915-40E9-B0E9-A851BF1B39E4}"/>
                </a:ext>
              </a:extLst>
            </p:cNvPr>
            <p:cNvGrpSpPr/>
            <p:nvPr/>
          </p:nvGrpSpPr>
          <p:grpSpPr>
            <a:xfrm>
              <a:off x="2251837" y="1809544"/>
              <a:ext cx="431182" cy="431182"/>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1" name="chip" title="Icon of a computer chip">
              <a:extLst>
                <a:ext uri="{FF2B5EF4-FFF2-40B4-BE49-F238E27FC236}">
                  <a16:creationId xmlns:a16="http://schemas.microsoft.com/office/drawing/2014/main" id="{EBBE83E6-585A-4D1D-B78B-4EA3BA3F6C05}"/>
                </a:ext>
              </a:extLst>
            </p:cNvPr>
            <p:cNvSpPr>
              <a:spLocks noChangeAspect="1" noEditPoints="1"/>
            </p:cNvSpPr>
            <p:nvPr/>
          </p:nvSpPr>
          <p:spPr bwMode="auto">
            <a:xfrm>
              <a:off x="3875546" y="193264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chip" title="Icon of a computer chip">
              <a:extLst>
                <a:ext uri="{FF2B5EF4-FFF2-40B4-BE49-F238E27FC236}">
                  <a16:creationId xmlns:a16="http://schemas.microsoft.com/office/drawing/2014/main" id="{7F65B23A-2468-49A7-A23A-4B9B6B7B2CC8}"/>
                </a:ext>
              </a:extLst>
            </p:cNvPr>
            <p:cNvSpPr>
              <a:spLocks noChangeAspect="1" noEditPoints="1"/>
            </p:cNvSpPr>
            <p:nvPr/>
          </p:nvSpPr>
          <p:spPr bwMode="auto">
            <a:xfrm>
              <a:off x="39136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chip" title="Icon of a computer chip">
              <a:extLst>
                <a:ext uri="{FF2B5EF4-FFF2-40B4-BE49-F238E27FC236}">
                  <a16:creationId xmlns:a16="http://schemas.microsoft.com/office/drawing/2014/main" id="{19E3C17F-529B-4392-AE48-B9F28C3C862B}"/>
                </a:ext>
              </a:extLst>
            </p:cNvPr>
            <p:cNvSpPr>
              <a:spLocks noChangeAspect="1" noEditPoints="1"/>
            </p:cNvSpPr>
            <p:nvPr/>
          </p:nvSpPr>
          <p:spPr bwMode="auto">
            <a:xfrm>
              <a:off x="4475322"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chip" title="Icon of a computer chip">
              <a:extLst>
                <a:ext uri="{FF2B5EF4-FFF2-40B4-BE49-F238E27FC236}">
                  <a16:creationId xmlns:a16="http://schemas.microsoft.com/office/drawing/2014/main" id="{7A9D06D7-E0A5-437E-8876-008F38EA4F48}"/>
                </a:ext>
              </a:extLst>
            </p:cNvPr>
            <p:cNvSpPr>
              <a:spLocks noChangeAspect="1" noEditPoints="1"/>
            </p:cNvSpPr>
            <p:nvPr/>
          </p:nvSpPr>
          <p:spPr bwMode="auto">
            <a:xfrm>
              <a:off x="50485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StorageOptical_E958" title="Icon of a hard disk">
              <a:extLst>
                <a:ext uri="{FF2B5EF4-FFF2-40B4-BE49-F238E27FC236}">
                  <a16:creationId xmlns:a16="http://schemas.microsoft.com/office/drawing/2014/main" id="{E87516CB-0CA1-467C-93DF-50570C42090F}"/>
                </a:ext>
              </a:extLst>
            </p:cNvPr>
            <p:cNvSpPr>
              <a:spLocks noChangeAspect="1" noEditPoints="1"/>
            </p:cNvSpPr>
            <p:nvPr/>
          </p:nvSpPr>
          <p:spPr bwMode="auto">
            <a:xfrm>
              <a:off x="904417" y="2666759"/>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13" name="Group 812">
            <a:extLst>
              <a:ext uri="{FF2B5EF4-FFF2-40B4-BE49-F238E27FC236}">
                <a16:creationId xmlns:a16="http://schemas.microsoft.com/office/drawing/2014/main" id="{CA74F535-94F2-4170-B411-6CC3F70B1347}"/>
              </a:ext>
            </a:extLst>
          </p:cNvPr>
          <p:cNvGrpSpPr/>
          <p:nvPr/>
        </p:nvGrpSpPr>
        <p:grpSpPr>
          <a:xfrm>
            <a:off x="6405748" y="1213835"/>
            <a:ext cx="5356717" cy="3383381"/>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282828"/>
                  </a:solidFill>
                  <a:effectLst/>
                  <a:uLnTx/>
                  <a:uFillTx/>
                  <a:latin typeface="Segoe UI Semibold"/>
                  <a:ea typeface="+mn-ea"/>
                  <a:cs typeface="+mn-cs"/>
                </a:rPr>
                <a:t>VM with </a:t>
              </a:r>
              <a:r>
                <a:rPr kumimoji="0" lang="en-US" sz="1372" b="0" i="0" u="none" strike="noStrike" kern="0" cap="none" spc="0" normalizeH="0" baseline="0" noProof="0" err="1">
                  <a:ln>
                    <a:noFill/>
                  </a:ln>
                  <a:solidFill>
                    <a:srgbClr val="282828"/>
                  </a:solidFill>
                  <a:effectLst/>
                  <a:uLnTx/>
                  <a:uFillTx/>
                  <a:latin typeface="Segoe UI Semibold"/>
                  <a:ea typeface="+mn-ea"/>
                  <a:cs typeface="+mn-cs"/>
                </a:rPr>
                <a:t>FSLogix</a:t>
              </a:r>
              <a:r>
                <a:rPr kumimoji="0" lang="en-US" sz="1372" b="0" i="0" u="none" strike="noStrike" kern="0" cap="none" spc="0" normalizeH="0" baseline="0" noProof="0">
                  <a:ln>
                    <a:noFill/>
                  </a:ln>
                  <a:solidFill>
                    <a:srgbClr val="282828"/>
                  </a:solidFill>
                  <a:effectLst/>
                  <a:uLnTx/>
                  <a:uFillTx/>
                  <a:latin typeface="Segoe UI Semibold"/>
                  <a:ea typeface="+mn-ea"/>
                  <a:cs typeface="+mn-cs"/>
                </a:rPr>
                <a:t>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14" name="Group 813">
            <a:extLst>
              <a:ext uri="{FF2B5EF4-FFF2-40B4-BE49-F238E27FC236}">
                <a16:creationId xmlns:a16="http://schemas.microsoft.com/office/drawing/2014/main" id="{376EFBE2-258B-4B95-9A92-7F97B7E173A2}"/>
              </a:ext>
            </a:extLst>
          </p:cNvPr>
          <p:cNvGrpSpPr/>
          <p:nvPr/>
        </p:nvGrpSpPr>
        <p:grpSpPr>
          <a:xfrm>
            <a:off x="475823" y="3782933"/>
            <a:ext cx="5238886" cy="2637049"/>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282828"/>
                  </a:solidFill>
                  <a:effectLst/>
                  <a:uLnTx/>
                  <a:uFillTx/>
                  <a:latin typeface="Segoe UI Semibold"/>
                  <a:ea typeface="+mn-ea"/>
                  <a:cs typeface="+mn-cs"/>
                </a:rPr>
                <a:t>VM with </a:t>
              </a:r>
              <a:r>
                <a:rPr kumimoji="0" lang="en-US" sz="1372" b="0" i="0" u="none" strike="noStrike" kern="0" cap="none" spc="0" normalizeH="0" baseline="0" noProof="0" err="1">
                  <a:ln>
                    <a:noFill/>
                  </a:ln>
                  <a:solidFill>
                    <a:srgbClr val="282828"/>
                  </a:solidFill>
                  <a:effectLst/>
                  <a:uLnTx/>
                  <a:uFillTx/>
                  <a:latin typeface="Segoe UI Semibold"/>
                  <a:ea typeface="+mn-ea"/>
                  <a:cs typeface="+mn-cs"/>
                </a:rPr>
                <a:t>FSLogix</a:t>
              </a:r>
              <a:r>
                <a:rPr kumimoji="0" lang="en-US" sz="1372" b="0" i="0" u="none" strike="noStrike" kern="0" cap="none" spc="0" normalizeH="0" baseline="0" noProof="0">
                  <a:ln>
                    <a:noFill/>
                  </a:ln>
                  <a:solidFill>
                    <a:srgbClr val="282828"/>
                  </a:solidFill>
                  <a:effectLst/>
                  <a:uLnTx/>
                  <a:uFillTx/>
                  <a:latin typeface="Segoe UI Semibold"/>
                  <a:ea typeface="+mn-ea"/>
                  <a:cs typeface="+mn-cs"/>
                </a:rPr>
                <a:t> profile and</a:t>
              </a:r>
              <a:br>
                <a:rPr kumimoji="0" lang="en-US" sz="1372" b="0" i="0" u="none" strike="noStrike" kern="0" cap="none" spc="0" normalizeH="0" baseline="0" noProof="0">
                  <a:ln>
                    <a:noFill/>
                  </a:ln>
                  <a:solidFill>
                    <a:srgbClr val="282828"/>
                  </a:solidFill>
                  <a:effectLst/>
                  <a:uLnTx/>
                  <a:uFillTx/>
                  <a:latin typeface="Segoe UI Semibold"/>
                  <a:ea typeface="+mn-ea"/>
                  <a:cs typeface="+mn-cs"/>
                </a:rPr>
              </a:br>
              <a:r>
                <a:rPr kumimoji="0" lang="en-US" sz="1372" b="0" i="0" u="none" strike="noStrike" kern="0" cap="none" spc="0" normalizeH="0" baseline="0" noProof="0">
                  <a:ln>
                    <a:noFill/>
                  </a:ln>
                  <a:solidFill>
                    <a:srgbClr val="282828"/>
                  </a:solidFill>
                  <a:effectLst/>
                  <a:uLnTx/>
                  <a:uFillTx/>
                  <a:latin typeface="Segoe UI Semibold"/>
                  <a:ea typeface="+mn-ea"/>
                  <a:cs typeface="+mn-cs"/>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282828"/>
                </a:solidFill>
                <a:effectLst/>
                <a:uLnTx/>
                <a:uFillTx/>
                <a:latin typeface="Segoe UI"/>
                <a:ea typeface="+mn-ea"/>
                <a:cs typeface="+mn-cs"/>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Tree>
    <p:extLst>
      <p:ext uri="{BB962C8B-B14F-4D97-AF65-F5344CB8AC3E}">
        <p14:creationId xmlns:p14="http://schemas.microsoft.com/office/powerpoint/2010/main" val="1589701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P spid="7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6.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3306</Words>
  <Application>Microsoft Macintosh PowerPoint</Application>
  <PresentationFormat>Widescreen</PresentationFormat>
  <Paragraphs>505</Paragraphs>
  <Slides>23</Slides>
  <Notes>20</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23</vt:i4>
      </vt:variant>
    </vt:vector>
  </HeadingPairs>
  <TitlesOfParts>
    <vt:vector size="41" baseType="lpstr">
      <vt:lpstr>Arial</vt:lpstr>
      <vt:lpstr>Calibri</vt:lpstr>
      <vt:lpstr>Calibri Light</vt:lpstr>
      <vt:lpstr>Consolas</vt:lpstr>
      <vt:lpstr>Segoe Pro Semibold</vt:lpstr>
      <vt:lpstr>Segoe UI</vt:lpstr>
      <vt:lpstr>Segoe UI </vt:lpstr>
      <vt:lpstr>Segoe UI Light</vt:lpstr>
      <vt:lpstr>Segoe UI Semibold</vt:lpstr>
      <vt:lpstr>Segoe UI Semilight</vt:lpstr>
      <vt:lpstr>Wingdings</vt:lpstr>
      <vt:lpstr>Office Theme</vt:lpstr>
      <vt:lpstr>Black Template</vt:lpstr>
      <vt:lpstr>2_Microsoft 365 PPT Template - 2018</vt:lpstr>
      <vt:lpstr>2_Office Theme</vt:lpstr>
      <vt:lpstr>White Template</vt:lpstr>
      <vt:lpstr>2_WHITE TEMPLATE</vt:lpstr>
      <vt:lpstr>think-cell Slide</vt:lpstr>
      <vt:lpstr>PowerPoint Presentation</vt:lpstr>
      <vt:lpstr>PowerPoint Presentation</vt:lpstr>
      <vt:lpstr>Virtualization helps address specific business needs</vt:lpstr>
      <vt:lpstr>PowerPoint Presentation</vt:lpstr>
      <vt:lpstr>PowerPoint Presentation</vt:lpstr>
      <vt:lpstr>Compute </vt:lpstr>
      <vt:lpstr>Design and Architecture</vt:lpstr>
      <vt:lpstr>PowerPoint Presentation</vt:lpstr>
      <vt:lpstr>Storage options in WVD </vt:lpstr>
      <vt:lpstr>FSLogix profiles</vt:lpstr>
      <vt:lpstr>3rd Party Tools</vt:lpstr>
      <vt:lpstr>WVD ISV partner environment</vt:lpstr>
      <vt:lpstr>Best Practices</vt:lpstr>
      <vt:lpstr>Windows Virtual Desktop Host Sizing Recommendations</vt:lpstr>
      <vt:lpstr>Rely on multi-layered security controls across hybrid environments</vt:lpstr>
      <vt:lpstr>Network Requirements and Considerations</vt:lpstr>
      <vt:lpstr>Patch management</vt:lpstr>
      <vt:lpstr>Profile Management</vt:lpstr>
      <vt:lpstr>Master image management</vt:lpstr>
      <vt:lpstr>Host management – things to remember</vt:lpstr>
      <vt:lpstr>Licensing and Pricing</vt:lpstr>
      <vt:lpstr>Most customers are already eligible for WVD</vt:lpstr>
      <vt:lpstr>Lets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Sly (pro•duhk•tiv)</dc:creator>
  <cp:lastModifiedBy>Neil Sly (pro•duhk•tiv)</cp:lastModifiedBy>
  <cp:revision>2</cp:revision>
  <dcterms:created xsi:type="dcterms:W3CDTF">2021-02-23T05:09:20Z</dcterms:created>
  <dcterms:modified xsi:type="dcterms:W3CDTF">2021-02-23T16:42:42Z</dcterms:modified>
</cp:coreProperties>
</file>